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png" ContentType="image/png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62645" y="885888"/>
            <a:ext cx="46405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COMPORTAMIENTO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TRANSITORIO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LINEAS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TRANSMISIÓN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533172"/>
            <a:ext cx="1352550" cy="165770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524670" y="4762563"/>
            <a:ext cx="2709545" cy="535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Arial MT"/>
                <a:cs typeface="Arial MT"/>
              </a:rPr>
              <a:t>TRANSITORIOS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ELECTROMAGNÉTICOS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100">
              <a:latin typeface="Arial MT"/>
              <a:cs typeface="Arial MT"/>
            </a:endParaRPr>
          </a:p>
          <a:p>
            <a:pPr algn="ctr" marL="6985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latin typeface="Arial MT"/>
                <a:cs typeface="Arial MT"/>
              </a:rPr>
              <a:t>Fecha: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03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mayo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2019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96145" y="7334313"/>
            <a:ext cx="1965960" cy="70739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065" marR="5080" indent="12065">
              <a:lnSpc>
                <a:spcPct val="102299"/>
              </a:lnSpc>
              <a:spcBef>
                <a:spcPts val="70"/>
              </a:spcBef>
            </a:pPr>
            <a:r>
              <a:rPr dirty="0" sz="1100" spc="-10">
                <a:latin typeface="Arial MT"/>
                <a:cs typeface="Arial MT"/>
              </a:rPr>
              <a:t>Universidad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10">
                <a:latin typeface="Arial MT"/>
                <a:cs typeface="Arial MT"/>
              </a:rPr>
              <a:t> Antioquia Facultad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ingeniería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eléctrica Medellín</a:t>
            </a:r>
            <a:endParaRPr sz="1100">
              <a:latin typeface="Arial MT"/>
              <a:cs typeface="Arial MT"/>
            </a:endParaRPr>
          </a:p>
          <a:p>
            <a:pPr algn="ctr" marL="8255">
              <a:lnSpc>
                <a:spcPct val="100000"/>
              </a:lnSpc>
              <a:spcBef>
                <a:spcPts val="30"/>
              </a:spcBef>
            </a:pPr>
            <a:r>
              <a:rPr dirty="0" sz="1100" spc="-20">
                <a:latin typeface="Arial MT"/>
                <a:cs typeface="Arial MT"/>
              </a:rPr>
              <a:t>2019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1057338"/>
            <a:ext cx="5636260" cy="290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INTRODUCCIÓN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1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práctica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comportamiento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transitorio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objetivo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es </a:t>
            </a:r>
            <a:r>
              <a:rPr dirty="0" sz="1200">
                <a:latin typeface="Arial MT"/>
                <a:cs typeface="Arial MT"/>
              </a:rPr>
              <a:t>interpretar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comportamiento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transitorio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transmisión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darle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correspondiente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interpretación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física.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partir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ecuación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va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confirmar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mediante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resultados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obtenidos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analítica.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recomendación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conocer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matemáticos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solución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ecuación de onda para línea monofásica con pérdidas y para línea </a:t>
            </a:r>
            <a:r>
              <a:rPr dirty="0" sz="1200" spc="-10">
                <a:latin typeface="Arial MT"/>
                <a:cs typeface="Arial MT"/>
              </a:rPr>
              <a:t>trifásica.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635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Realizar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simulaciones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empezando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ideales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luego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del </a:t>
            </a:r>
            <a:r>
              <a:rPr dirty="0" sz="1200">
                <a:latin typeface="Arial MT"/>
                <a:cs typeface="Arial MT"/>
              </a:rPr>
              <a:t>sistema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transmisión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colombiano.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ideales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monofásicas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aún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trifásicas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transpuestas,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parámetros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estimar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mediante </a:t>
            </a:r>
            <a:r>
              <a:rPr dirty="0" sz="1200">
                <a:latin typeface="Arial MT"/>
                <a:cs typeface="Arial MT"/>
              </a:rPr>
              <a:t>cálculos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manuales,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reales,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apoyar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subprograma </a:t>
            </a:r>
            <a:r>
              <a:rPr dirty="0" sz="1200">
                <a:latin typeface="Arial MT"/>
                <a:cs typeface="Arial MT"/>
              </a:rPr>
              <a:t>Line</a:t>
            </a:r>
            <a:r>
              <a:rPr dirty="0" sz="1200" spc="20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Constants</a:t>
            </a:r>
            <a:r>
              <a:rPr dirty="0" sz="1200" spc="20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2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programa</a:t>
            </a:r>
            <a:r>
              <a:rPr dirty="0" sz="1200" spc="20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ATP,</a:t>
            </a:r>
            <a:r>
              <a:rPr dirty="0" sz="1200" spc="2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0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21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determine</a:t>
            </a:r>
            <a:r>
              <a:rPr dirty="0" sz="1200" spc="204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210">
                <a:latin typeface="Arial MT"/>
                <a:cs typeface="Arial MT"/>
              </a:rPr>
              <a:t>  </a:t>
            </a:r>
            <a:r>
              <a:rPr dirty="0" sz="1200" spc="-10">
                <a:latin typeface="Arial MT"/>
                <a:cs typeface="Arial MT"/>
              </a:rPr>
              <a:t>parámetros </a:t>
            </a:r>
            <a:r>
              <a:rPr dirty="0" sz="1200">
                <a:latin typeface="Arial MT"/>
                <a:cs typeface="Arial MT"/>
              </a:rPr>
              <a:t>correspondientes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viajera.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subprograma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hace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del </a:t>
            </a:r>
            <a:r>
              <a:rPr dirty="0" sz="1200">
                <a:latin typeface="Arial MT"/>
                <a:cs typeface="Arial MT"/>
              </a:rPr>
              <a:t>mismo programa </a:t>
            </a:r>
            <a:r>
              <a:rPr dirty="0" sz="1200" spc="-20">
                <a:latin typeface="Arial MT"/>
                <a:cs typeface="Arial MT"/>
              </a:rPr>
              <a:t>ATP.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7345" y="4473575"/>
            <a:ext cx="5635625" cy="4180204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469900" marR="11430" indent="-228600">
              <a:lnSpc>
                <a:spcPts val="1430"/>
              </a:lnSpc>
              <a:spcBef>
                <a:spcPts val="155"/>
              </a:spcBef>
              <a:tabLst>
                <a:tab pos="578485" algn="l"/>
              </a:tabLst>
            </a:pPr>
            <a:r>
              <a:rPr dirty="0" sz="1100" spc="-25" b="1">
                <a:latin typeface="Arial"/>
                <a:cs typeface="Arial"/>
              </a:rPr>
              <a:t>1.</a:t>
            </a:r>
            <a:r>
              <a:rPr dirty="0" sz="1100" b="1">
                <a:latin typeface="Arial"/>
                <a:cs typeface="Arial"/>
              </a:rPr>
              <a:t>		</a:t>
            </a:r>
            <a:r>
              <a:rPr dirty="0" sz="1200" b="1">
                <a:latin typeface="Arial"/>
                <a:cs typeface="Arial"/>
              </a:rPr>
              <a:t>Energización</a:t>
            </a:r>
            <a:r>
              <a:rPr dirty="0" sz="1200" spc="85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85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línea</a:t>
            </a:r>
            <a:r>
              <a:rPr dirty="0" sz="1200" spc="85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monofásica</a:t>
            </a:r>
            <a:r>
              <a:rPr dirty="0" sz="1200" spc="85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sin</a:t>
            </a:r>
            <a:r>
              <a:rPr dirty="0" sz="1200" spc="90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pérdidas</a:t>
            </a:r>
            <a:r>
              <a:rPr dirty="0" sz="1200" spc="85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con</a:t>
            </a:r>
            <a:r>
              <a:rPr dirty="0" sz="1200" spc="85" b="1">
                <a:latin typeface="Arial"/>
                <a:cs typeface="Arial"/>
              </a:rPr>
              <a:t>  </a:t>
            </a:r>
            <a:r>
              <a:rPr dirty="0" sz="1200" b="1">
                <a:latin typeface="Arial"/>
                <a:cs typeface="Arial"/>
              </a:rPr>
              <a:t>una</a:t>
            </a:r>
            <a:r>
              <a:rPr dirty="0" sz="1200" spc="434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fuent</a:t>
            </a:r>
            <a:r>
              <a:rPr dirty="0" sz="1200" spc="-10" b="1">
                <a:latin typeface="Arial"/>
                <a:cs typeface="Arial"/>
              </a:rPr>
              <a:t>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impulso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voltaje.</a:t>
            </a:r>
            <a:endParaRPr sz="1200">
              <a:latin typeface="Arial"/>
              <a:cs typeface="Arial"/>
            </a:endParaRPr>
          </a:p>
          <a:p>
            <a:pPr algn="just" marL="12700">
              <a:lnSpc>
                <a:spcPts val="1365"/>
              </a:lnSpc>
            </a:pP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realizar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considerando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pérdidas.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línea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430"/>
              </a:lnSpc>
              <a:spcBef>
                <a:spcPts val="50"/>
              </a:spcBef>
            </a:pP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dividir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tramos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km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efectos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únicamente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observar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lo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sucedería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observador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esté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situado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mitad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siguientes: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longitud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100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km,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es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ts val="1360"/>
              </a:lnSpc>
            </a:pPr>
            <a:r>
              <a:rPr dirty="0" sz="1200">
                <a:latin typeface="Arial MT"/>
                <a:cs typeface="Arial MT"/>
              </a:rPr>
              <a:t>500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Ω,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velocidad</a:t>
            </a:r>
            <a:r>
              <a:rPr dirty="0" sz="1200" spc="4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propagación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3*105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km/s.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voltaje</a:t>
            </a:r>
            <a:r>
              <a:rPr dirty="0" sz="1200" spc="35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  <a:p>
            <a:pPr algn="just" marL="12700" marR="9525">
              <a:lnSpc>
                <a:spcPts val="1430"/>
              </a:lnSpc>
              <a:spcBef>
                <a:spcPts val="45"/>
              </a:spcBef>
            </a:pPr>
            <a:r>
              <a:rPr dirty="0" sz="1200">
                <a:latin typeface="Arial MT"/>
                <a:cs typeface="Arial MT"/>
              </a:rPr>
              <a:t>considerar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tipo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impulso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1,2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370">
                <a:latin typeface="Arial MT"/>
                <a:cs typeface="Arial MT"/>
              </a:rPr>
              <a:t>μs</a:t>
            </a:r>
            <a:r>
              <a:rPr dirty="0" sz="1200" spc="2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frente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constante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tiempo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cola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 spc="-105">
                <a:latin typeface="Arial MT"/>
                <a:cs typeface="Arial MT"/>
              </a:rPr>
              <a:t>μs.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utiliza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modelo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Clarke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monofásico, </a:t>
            </a:r>
            <a:r>
              <a:rPr dirty="0" sz="1200">
                <a:latin typeface="Arial MT"/>
                <a:cs typeface="Arial MT"/>
              </a:rPr>
              <a:t>considerar las siguientes situaciones para la fuente y la </a:t>
            </a:r>
            <a:r>
              <a:rPr dirty="0" sz="1200" spc="-10">
                <a:latin typeface="Arial MT"/>
                <a:cs typeface="Arial MT"/>
              </a:rPr>
              <a:t>carga:</a:t>
            </a:r>
            <a:endParaRPr sz="1200">
              <a:latin typeface="Arial MT"/>
              <a:cs typeface="Arial MT"/>
            </a:endParaRPr>
          </a:p>
          <a:p>
            <a:pPr marL="97790" indent="-85090">
              <a:lnSpc>
                <a:spcPts val="1430"/>
              </a:lnSpc>
              <a:spcBef>
                <a:spcPts val="1280"/>
              </a:spcBef>
              <a:buChar char="·"/>
              <a:tabLst>
                <a:tab pos="97790" algn="l"/>
              </a:tabLst>
            </a:pPr>
            <a:r>
              <a:rPr dirty="0" sz="1200">
                <a:latin typeface="Arial MT"/>
                <a:cs typeface="Arial MT"/>
              </a:rPr>
              <a:t>Rfuente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 0.1 Ω 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Rcarga de 500 </a:t>
            </a:r>
            <a:r>
              <a:rPr dirty="0" sz="1200" spc="-50">
                <a:latin typeface="Arial MT"/>
                <a:cs typeface="Arial MT"/>
              </a:rPr>
              <a:t>Ω</a:t>
            </a:r>
            <a:endParaRPr sz="1200">
              <a:latin typeface="Arial MT"/>
              <a:cs typeface="Arial MT"/>
            </a:endParaRPr>
          </a:p>
          <a:p>
            <a:pPr marL="97790" indent="-85090">
              <a:lnSpc>
                <a:spcPts val="1425"/>
              </a:lnSpc>
              <a:buChar char="·"/>
              <a:tabLst>
                <a:tab pos="97790" algn="l"/>
              </a:tabLst>
            </a:pPr>
            <a:r>
              <a:rPr dirty="0" sz="1200">
                <a:latin typeface="Arial MT"/>
                <a:cs typeface="Arial MT"/>
              </a:rPr>
              <a:t>Rfuente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 0.1 Ω 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Rcarga de 750 </a:t>
            </a:r>
            <a:r>
              <a:rPr dirty="0" sz="1200" spc="-50">
                <a:latin typeface="Arial MT"/>
                <a:cs typeface="Arial MT"/>
              </a:rPr>
              <a:t>Ω</a:t>
            </a:r>
            <a:endParaRPr sz="1200">
              <a:latin typeface="Arial MT"/>
              <a:cs typeface="Arial MT"/>
            </a:endParaRPr>
          </a:p>
          <a:p>
            <a:pPr marL="97790" indent="-85090">
              <a:lnSpc>
                <a:spcPts val="1425"/>
              </a:lnSpc>
              <a:buChar char="·"/>
              <a:tabLst>
                <a:tab pos="97790" algn="l"/>
              </a:tabLst>
            </a:pPr>
            <a:r>
              <a:rPr dirty="0" sz="1200">
                <a:latin typeface="Arial MT"/>
                <a:cs typeface="Arial MT"/>
              </a:rPr>
              <a:t>Rfuente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 0.1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Ω 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Rcarga de 1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 </a:t>
            </a:r>
            <a:r>
              <a:rPr dirty="0" sz="1200" spc="-50">
                <a:latin typeface="Arial MT"/>
                <a:cs typeface="Arial MT"/>
              </a:rPr>
              <a:t>Ω</a:t>
            </a:r>
            <a:endParaRPr sz="1200">
              <a:latin typeface="Arial MT"/>
              <a:cs typeface="Arial MT"/>
            </a:endParaRPr>
          </a:p>
          <a:p>
            <a:pPr marL="97790" indent="-85090">
              <a:lnSpc>
                <a:spcPts val="1435"/>
              </a:lnSpc>
              <a:buChar char="·"/>
              <a:tabLst>
                <a:tab pos="97790" algn="l"/>
              </a:tabLst>
            </a:pPr>
            <a:r>
              <a:rPr dirty="0" sz="1200">
                <a:latin typeface="Arial MT"/>
                <a:cs typeface="Arial MT"/>
              </a:rPr>
              <a:t>Rfuente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 500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Ω 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Rcarga de 1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 </a:t>
            </a:r>
            <a:r>
              <a:rPr dirty="0" sz="1200" spc="-50">
                <a:latin typeface="Arial MT"/>
                <a:cs typeface="Arial MT"/>
              </a:rPr>
              <a:t>Ω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dirty="0" sz="1200" spc="-10">
                <a:latin typeface="Arial MT"/>
                <a:cs typeface="Arial MT"/>
              </a:rPr>
              <a:t>Realizar: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10795" indent="224790">
              <a:lnSpc>
                <a:spcPts val="1430"/>
              </a:lnSpc>
              <a:buAutoNum type="alphaUcPeriod"/>
              <a:tabLst>
                <a:tab pos="237490" algn="l"/>
              </a:tabLst>
            </a:pP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cada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anteriores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indicar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cuál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solución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analítica </a:t>
            </a:r>
            <a:r>
              <a:rPr dirty="0" sz="1200">
                <a:latin typeface="Arial MT"/>
                <a:cs typeface="Arial MT"/>
              </a:rPr>
              <a:t>(ecuación) para el voltaje a mitad y al final de la </a:t>
            </a:r>
            <a:r>
              <a:rPr dirty="0" sz="1200" spc="-10">
                <a:latin typeface="Arial MT"/>
                <a:cs typeface="Arial MT"/>
              </a:rPr>
              <a:t>línea.</a:t>
            </a:r>
            <a:endParaRPr sz="1200">
              <a:latin typeface="Arial MT"/>
              <a:cs typeface="Arial MT"/>
            </a:endParaRPr>
          </a:p>
          <a:p>
            <a:pPr algn="just" marL="199390" indent="-186690">
              <a:lnSpc>
                <a:spcPct val="100000"/>
              </a:lnSpc>
              <a:spcBef>
                <a:spcPts val="10"/>
              </a:spcBef>
              <a:buAutoNum type="alphaUcPeriod"/>
              <a:tabLst>
                <a:tab pos="199390" algn="l"/>
              </a:tabLst>
            </a:pPr>
            <a:r>
              <a:rPr dirty="0" sz="1200">
                <a:latin typeface="Arial MT"/>
                <a:cs typeface="Arial MT"/>
              </a:rPr>
              <a:t>Hacer la comparación con las </a:t>
            </a:r>
            <a:r>
              <a:rPr dirty="0" sz="1200" spc="-10">
                <a:latin typeface="Arial MT"/>
                <a:cs typeface="Arial MT"/>
              </a:rPr>
              <a:t>simulaciones.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dirty="0" sz="1200">
                <a:latin typeface="Arial MT"/>
                <a:cs typeface="Arial MT"/>
              </a:rPr>
              <a:t>El circuito para análisis es el </a:t>
            </a:r>
            <a:r>
              <a:rPr dirty="0" sz="1200" spc="-10">
                <a:latin typeface="Arial MT"/>
                <a:cs typeface="Arial MT"/>
              </a:rPr>
              <a:t>siguiente</a:t>
            </a:r>
            <a:r>
              <a:rPr dirty="0" sz="1100" spc="-1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375" y="1025912"/>
            <a:ext cx="5602784" cy="220794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67345" y="3378200"/>
            <a:ext cx="4016375" cy="798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Esquema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spc="-20" i="1">
                <a:latin typeface="Arial"/>
                <a:cs typeface="Arial"/>
              </a:rPr>
              <a:t>ATP.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Caso 1 con R de fuente de 0.1 y carga de 500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ohmios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4900" y="4295775"/>
            <a:ext cx="5546072" cy="34956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67345" y="7988300"/>
            <a:ext cx="5633085" cy="770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90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2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Simulación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spc="-20" i="1">
                <a:latin typeface="Arial"/>
                <a:cs typeface="Arial"/>
              </a:rPr>
              <a:t>ATP.</a:t>
            </a:r>
            <a:endParaRPr sz="1200">
              <a:latin typeface="Arial"/>
              <a:cs typeface="Arial"/>
            </a:endParaRPr>
          </a:p>
          <a:p>
            <a:pPr algn="ctr" marL="12700" marR="5080">
              <a:lnSpc>
                <a:spcPct val="109400"/>
              </a:lnSpc>
              <a:spcBef>
                <a:spcPts val="1275"/>
              </a:spcBef>
            </a:pPr>
            <a:r>
              <a:rPr dirty="0" sz="1200">
                <a:latin typeface="Arial MT"/>
                <a:cs typeface="Arial MT"/>
              </a:rPr>
              <a:t>Como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verse,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ponemos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impedancia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ohmios,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resultado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teoría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refleja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65505"/>
            <a:ext cx="5634990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nada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contrario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tensiones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principio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parezcan </a:t>
            </a:r>
            <a:r>
              <a:rPr dirty="0" sz="1200">
                <a:latin typeface="Arial MT"/>
                <a:cs typeface="Arial MT"/>
              </a:rPr>
              <a:t>como se ve en la figura </a:t>
            </a:r>
            <a:r>
              <a:rPr dirty="0" sz="1200" spc="-50"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latin typeface="Arial MT"/>
                <a:cs typeface="Arial MT"/>
              </a:rPr>
              <a:t>Coeficiente de reflexión al final de la </a:t>
            </a:r>
            <a:r>
              <a:rPr dirty="0" sz="1200" spc="-10">
                <a:latin typeface="Arial MT"/>
                <a:cs typeface="Arial MT"/>
              </a:rPr>
              <a:t>línea: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30822" y="1682750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207915" y="1814195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2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35586" y="1785620"/>
            <a:ext cx="23876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20">
                <a:latin typeface="Times New Roman"/>
                <a:cs typeface="Times New Roman"/>
              </a:rPr>
              <a:t>1000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210588" y="1625600"/>
            <a:ext cx="1638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445" i="1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247">
                <a:latin typeface="Times New Roman"/>
                <a:cs typeface="Times New Roman"/>
              </a:rPr>
              <a:t>  </a:t>
            </a: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500−500</a:t>
            </a:r>
            <a:r>
              <a:rPr dirty="0" sz="800" spc="350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127">
                <a:latin typeface="Times New Roman"/>
                <a:cs typeface="Times New Roman"/>
              </a:rPr>
              <a:t> </a:t>
            </a:r>
            <a:r>
              <a:rPr dirty="0" baseline="-20833" sz="1800" spc="-75">
                <a:latin typeface="Times New Roman"/>
                <a:cs typeface="Times New Roman"/>
              </a:rPr>
              <a:t>0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7345" y="2035175"/>
            <a:ext cx="321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Coeficiente de reflexión al comienzo de la </a:t>
            </a:r>
            <a:r>
              <a:rPr dirty="0" sz="1200" spc="-10">
                <a:latin typeface="Arial MT"/>
                <a:cs typeface="Arial MT"/>
              </a:rPr>
              <a:t>línea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740322" y="2339975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17415" y="2471420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1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020088" y="2282825"/>
            <a:ext cx="892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220" i="1">
                <a:latin typeface="Times New Roman"/>
                <a:cs typeface="Times New Roman"/>
              </a:rPr>
              <a:t>  </a:t>
            </a:r>
            <a:r>
              <a:rPr dirty="0" baseline="-20833" sz="1800" spc="-75">
                <a:latin typeface="Times New Roman"/>
                <a:cs typeface="Times New Roman"/>
              </a:rPr>
              <a:t>=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16660" y="2442845"/>
            <a:ext cx="26543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500.1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35896" y="2339975"/>
            <a:ext cx="1115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31250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0.1−500</a:t>
            </a:r>
            <a:r>
              <a:rPr dirty="0" baseline="3125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=− </a:t>
            </a:r>
            <a:r>
              <a:rPr dirty="0" sz="1200" spc="-10">
                <a:latin typeface="Times New Roman"/>
                <a:cs typeface="Times New Roman"/>
              </a:rPr>
              <a:t>0.9996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67345" y="2675254"/>
            <a:ext cx="5549900" cy="1120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En pocas palabras se espera que no haya sobre tensión en la línea, ya que </a:t>
            </a:r>
            <a:r>
              <a:rPr dirty="0" sz="1200" spc="-25">
                <a:latin typeface="Arial MT"/>
                <a:cs typeface="Arial MT"/>
              </a:rPr>
              <a:t>ese </a:t>
            </a:r>
            <a:r>
              <a:rPr dirty="0" sz="1200">
                <a:latin typeface="Arial MT"/>
                <a:cs typeface="Arial MT"/>
              </a:rPr>
              <a:t>coeficiente de -1 al inicio de la línea no esta mostrando efecto sobre la señal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tensión ya que esta en su defecto impactaría sobre la señal de polaridad </a:t>
            </a:r>
            <a:r>
              <a:rPr dirty="0" sz="1200" spc="-10">
                <a:latin typeface="Arial MT"/>
                <a:cs typeface="Arial MT"/>
              </a:rPr>
              <a:t>negativa </a:t>
            </a:r>
            <a:r>
              <a:rPr dirty="0" sz="1200">
                <a:latin typeface="Arial MT"/>
                <a:cs typeface="Arial MT"/>
              </a:rPr>
              <a:t>que en este caso no </a:t>
            </a:r>
            <a:r>
              <a:rPr dirty="0" sz="1200" spc="-10">
                <a:latin typeface="Arial MT"/>
                <a:cs typeface="Arial MT"/>
              </a:rPr>
              <a:t>tenemos.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Caso 2 con R de fuente de 0.1 y carga de 750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ohmios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3914775"/>
            <a:ext cx="5391150" cy="3390900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1067345" y="7445375"/>
            <a:ext cx="3818254" cy="50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3197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3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Simulación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spc="-25" i="1">
                <a:latin typeface="Arial"/>
                <a:cs typeface="Arial"/>
              </a:rPr>
              <a:t>ATP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latin typeface="Arial MT"/>
                <a:cs typeface="Arial MT"/>
              </a:rPr>
              <a:t>Coeficiente de reflexión al final de la </a:t>
            </a:r>
            <a:r>
              <a:rPr dirty="0" sz="1200" spc="-10">
                <a:latin typeface="Arial MT"/>
                <a:cs typeface="Arial MT"/>
              </a:rPr>
              <a:t>línea: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873672" y="8045450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150765" y="8176894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2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178436" y="8148319"/>
            <a:ext cx="23876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20">
                <a:latin typeface="Times New Roman"/>
                <a:cs typeface="Times New Roman"/>
              </a:rPr>
              <a:t>1250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153438" y="7988300"/>
            <a:ext cx="1752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445" i="1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247">
                <a:latin typeface="Times New Roman"/>
                <a:cs typeface="Times New Roman"/>
              </a:rPr>
              <a:t>  </a:t>
            </a: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750−500</a:t>
            </a:r>
            <a:r>
              <a:rPr dirty="0" sz="800" spc="350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127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0.2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67345" y="8397875"/>
            <a:ext cx="321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Coeficiente de reflexión al comienzo de la </a:t>
            </a:r>
            <a:r>
              <a:rPr dirty="0" sz="1200" spc="-10">
                <a:latin typeface="Arial MT"/>
                <a:cs typeface="Arial MT"/>
              </a:rPr>
              <a:t>línea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740322" y="8702675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017415" y="8834119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1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020088" y="8645525"/>
            <a:ext cx="892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220" i="1">
                <a:latin typeface="Times New Roman"/>
                <a:cs typeface="Times New Roman"/>
              </a:rPr>
              <a:t>  </a:t>
            </a:r>
            <a:r>
              <a:rPr dirty="0" baseline="-20833" sz="1800" spc="-75">
                <a:latin typeface="Times New Roman"/>
                <a:cs typeface="Times New Roman"/>
              </a:rPr>
              <a:t>=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016660" y="8805544"/>
            <a:ext cx="26543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500.1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935896" y="8702675"/>
            <a:ext cx="1115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31250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0.1−500</a:t>
            </a:r>
            <a:r>
              <a:rPr dirty="0" baseline="3125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=− </a:t>
            </a:r>
            <a:r>
              <a:rPr dirty="0" sz="1200" spc="-10">
                <a:latin typeface="Times New Roman"/>
                <a:cs typeface="Times New Roman"/>
              </a:rPr>
              <a:t>0.9996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65505"/>
            <a:ext cx="5636260" cy="920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sobrevoltaje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aproximadamente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20%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entrada,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apreciarse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figura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donde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efecto </a:t>
            </a:r>
            <a:r>
              <a:rPr dirty="0" sz="1200">
                <a:latin typeface="Arial MT"/>
                <a:cs typeface="Arial MT"/>
              </a:rPr>
              <a:t>esta mas o menos 20% por </a:t>
            </a:r>
            <a:r>
              <a:rPr dirty="0" sz="1200" spc="-10">
                <a:latin typeface="Arial MT"/>
                <a:cs typeface="Arial MT"/>
              </a:rPr>
              <a:t>encima.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885"/>
              </a:spcBef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Caso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3 con R de fuente de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0.1 y carga de 1M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ohmio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6825" y="1905000"/>
            <a:ext cx="5219700" cy="33718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7345" y="5416550"/>
            <a:ext cx="3818254" cy="50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3197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4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Simulación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spc="-25" i="1">
                <a:latin typeface="Arial"/>
                <a:cs typeface="Arial"/>
              </a:rPr>
              <a:t>ATP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latin typeface="Arial MT"/>
                <a:cs typeface="Arial MT"/>
              </a:rPr>
              <a:t>Coeficiente de reflexión al final de la </a:t>
            </a:r>
            <a:r>
              <a:rPr dirty="0" sz="1200" spc="-10">
                <a:latin typeface="Arial MT"/>
                <a:cs typeface="Arial MT"/>
              </a:rPr>
              <a:t>línea: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83172" y="6016625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60265" y="6148070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2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87936" y="6119495"/>
            <a:ext cx="39878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1000500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962938" y="5959475"/>
            <a:ext cx="2139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459" i="1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247">
                <a:latin typeface="Times New Roman"/>
                <a:cs typeface="Times New Roman"/>
              </a:rPr>
              <a:t>  </a:t>
            </a: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100000−500</a:t>
            </a:r>
            <a:r>
              <a:rPr dirty="0" sz="800" spc="360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142">
                <a:latin typeface="Times New Roman"/>
                <a:cs typeface="Times New Roman"/>
              </a:rPr>
              <a:t> </a:t>
            </a:r>
            <a:r>
              <a:rPr dirty="0" baseline="-20833" sz="1800" spc="-15">
                <a:latin typeface="Times New Roman"/>
                <a:cs typeface="Times New Roman"/>
              </a:rPr>
              <a:t>0.9999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67345" y="6369050"/>
            <a:ext cx="321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Coeficiente de reflexión al comienzo de la </a:t>
            </a:r>
            <a:r>
              <a:rPr dirty="0" sz="1200" spc="-10">
                <a:latin typeface="Arial MT"/>
                <a:cs typeface="Arial MT"/>
              </a:rPr>
              <a:t>línea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40322" y="6673850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17415" y="6805294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1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20088" y="6616700"/>
            <a:ext cx="892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220" i="1">
                <a:latin typeface="Times New Roman"/>
                <a:cs typeface="Times New Roman"/>
              </a:rPr>
              <a:t>  </a:t>
            </a:r>
            <a:r>
              <a:rPr dirty="0" baseline="-20833" sz="1800" spc="-75">
                <a:latin typeface="Times New Roman"/>
                <a:cs typeface="Times New Roman"/>
              </a:rPr>
              <a:t>=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16660" y="6776719"/>
            <a:ext cx="26543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500.1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35896" y="6673850"/>
            <a:ext cx="1115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31250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0.1−500</a:t>
            </a:r>
            <a:r>
              <a:rPr dirty="0" baseline="3125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=− </a:t>
            </a:r>
            <a:r>
              <a:rPr dirty="0" sz="1200" spc="-10">
                <a:latin typeface="Times New Roman"/>
                <a:cs typeface="Times New Roman"/>
              </a:rPr>
              <a:t>0.9996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67345" y="7304405"/>
            <a:ext cx="5634355" cy="1416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percibe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que </a:t>
            </a:r>
            <a:r>
              <a:rPr dirty="0" sz="1200">
                <a:latin typeface="Arial MT"/>
                <a:cs typeface="Arial MT"/>
              </a:rPr>
              <a:t>hace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refleje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casi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totalidad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sume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va </a:t>
            </a:r>
            <a:r>
              <a:rPr dirty="0" sz="1200">
                <a:latin typeface="Arial MT"/>
                <a:cs typeface="Arial MT"/>
              </a:rPr>
              <a:t>llegando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elevando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hasta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casi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doble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entrada,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mismo </a:t>
            </a:r>
            <a:r>
              <a:rPr dirty="0" sz="1200">
                <a:latin typeface="Arial MT"/>
                <a:cs typeface="Arial MT"/>
              </a:rPr>
              <a:t>ocurre cuando la señal se refleja, pero desde la fuente, pero en sentido </a:t>
            </a:r>
            <a:r>
              <a:rPr dirty="0" sz="1200" spc="-10">
                <a:latin typeface="Arial MT"/>
                <a:cs typeface="Arial MT"/>
              </a:rPr>
              <a:t>negativo.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Caso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3 con R de fuente de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500ohmios y carga de 1M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ohmio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425" y="914400"/>
            <a:ext cx="5534025" cy="34575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67345" y="4511675"/>
            <a:ext cx="3818254" cy="846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3197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5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Simulación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spc="-25" i="1">
                <a:latin typeface="Arial"/>
                <a:cs typeface="Arial"/>
              </a:rPr>
              <a:t>ATP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Coeficiente de reflexión al final de la </a:t>
            </a:r>
            <a:r>
              <a:rPr dirty="0" sz="1200" spc="-10">
                <a:latin typeface="Arial MT"/>
                <a:cs typeface="Arial MT"/>
              </a:rPr>
              <a:t>línea: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54597" y="5454650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31690" y="5586095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2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83173" y="5557520"/>
            <a:ext cx="39878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1000500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934363" y="5397500"/>
            <a:ext cx="21926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459" i="1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254">
                <a:latin typeface="Times New Roman"/>
                <a:cs typeface="Times New Roman"/>
              </a:rPr>
              <a:t>  </a:t>
            </a: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1000000−500</a:t>
            </a:r>
            <a:r>
              <a:rPr dirty="0" sz="800" spc="360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142">
                <a:latin typeface="Times New Roman"/>
                <a:cs typeface="Times New Roman"/>
              </a:rPr>
              <a:t> </a:t>
            </a:r>
            <a:r>
              <a:rPr dirty="0" baseline="-20833" sz="1800" spc="-15">
                <a:latin typeface="Times New Roman"/>
                <a:cs typeface="Times New Roman"/>
              </a:rPr>
              <a:t>0.9999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67345" y="5807075"/>
            <a:ext cx="321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Coeficiente de reflexión al comienzo de la </a:t>
            </a:r>
            <a:r>
              <a:rPr dirty="0" sz="1200" spc="-10">
                <a:latin typeface="Arial MT"/>
                <a:cs typeface="Arial MT"/>
              </a:rPr>
              <a:t>línea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940347" y="6111875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217440" y="6243320"/>
            <a:ext cx="74041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>
                <a:latin typeface="Times New Roman"/>
                <a:cs typeface="Times New Roman"/>
              </a:rPr>
              <a:t>1</a:t>
            </a:r>
            <a:r>
              <a:rPr dirty="0" baseline="13888" sz="1200" spc="-15">
                <a:latin typeface="Times New Roman"/>
                <a:cs typeface="Times New Roman"/>
              </a:rPr>
              <a:t>+</a:t>
            </a:r>
            <a:r>
              <a:rPr dirty="0" baseline="13888" sz="1200" spc="-15" i="1">
                <a:latin typeface="Times New Roman"/>
                <a:cs typeface="Times New Roman"/>
              </a:rPr>
              <a:t>Z</a:t>
            </a:r>
            <a:r>
              <a:rPr dirty="0" sz="600" spc="-10" i="1">
                <a:latin typeface="Times New Roman"/>
                <a:cs typeface="Times New Roman"/>
              </a:rPr>
              <a:t>caracter</a:t>
            </a:r>
            <a:r>
              <a:rPr dirty="0" sz="600" spc="-10">
                <a:latin typeface="Times New Roman"/>
                <a:cs typeface="Times New Roman"/>
              </a:rPr>
              <a:t>í</a:t>
            </a:r>
            <a:r>
              <a:rPr dirty="0" sz="600" spc="-10" i="1">
                <a:latin typeface="Times New Roman"/>
                <a:cs typeface="Times New Roman"/>
              </a:rPr>
              <a:t>stica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16685" y="6214745"/>
            <a:ext cx="29210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10000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220113" y="6054725"/>
            <a:ext cx="1634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u="heavy" baseline="13888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−</a:t>
            </a:r>
            <a:r>
              <a:rPr dirty="0" u="heavy" baseline="13888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</a:t>
            </a:r>
            <a:r>
              <a:rPr dirty="0" u="heavy" sz="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í</a:t>
            </a:r>
            <a:r>
              <a:rPr dirty="0" u="heavy" sz="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stica</a:t>
            </a:r>
            <a:r>
              <a:rPr dirty="0" sz="600" spc="450" i="1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217">
                <a:latin typeface="Times New Roman"/>
                <a:cs typeface="Times New Roman"/>
              </a:rPr>
              <a:t>  </a:t>
            </a: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500−500</a:t>
            </a:r>
            <a:r>
              <a:rPr dirty="0" sz="800" spc="355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127">
                <a:latin typeface="Times New Roman"/>
                <a:cs typeface="Times New Roman"/>
              </a:rPr>
              <a:t> </a:t>
            </a:r>
            <a:r>
              <a:rPr dirty="0" baseline="-20833" sz="1800" spc="-75">
                <a:latin typeface="Times New Roman"/>
                <a:cs typeface="Times New Roman"/>
              </a:rPr>
              <a:t>0</a:t>
            </a:r>
            <a:endParaRPr baseline="-20833" sz="1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67345" y="6618605"/>
            <a:ext cx="5608320" cy="2206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890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Nuevamente hay un incremento del doble de la tensión en la señal de voltaje </a:t>
            </a:r>
            <a:r>
              <a:rPr dirty="0" sz="1200" spc="-25">
                <a:latin typeface="Arial MT"/>
                <a:cs typeface="Arial MT"/>
              </a:rPr>
              <a:t>que </a:t>
            </a:r>
            <a:r>
              <a:rPr dirty="0" sz="1200">
                <a:latin typeface="Arial MT"/>
                <a:cs typeface="Arial MT"/>
              </a:rPr>
              <a:t>llega al final de la línea, y al no existir coeficiente de reflexión desde la fuente, </a:t>
            </a:r>
            <a:r>
              <a:rPr dirty="0" sz="1200" spc="-25">
                <a:latin typeface="Arial MT"/>
                <a:cs typeface="Arial MT"/>
              </a:rPr>
              <a:t>no </a:t>
            </a:r>
            <a:r>
              <a:rPr dirty="0" sz="1200">
                <a:latin typeface="Arial MT"/>
                <a:cs typeface="Arial MT"/>
              </a:rPr>
              <a:t>aparecen sobre tensiones negativas, ya que no hay ninguna </a:t>
            </a:r>
            <a:r>
              <a:rPr dirty="0" sz="1200" spc="-10">
                <a:latin typeface="Arial MT"/>
                <a:cs typeface="Arial MT"/>
              </a:rPr>
              <a:t>reflexión.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Calculo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teórico</a:t>
            </a: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ecuación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onda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9400"/>
              </a:lnSpc>
              <a:spcBef>
                <a:spcPts val="750"/>
              </a:spcBef>
            </a:pPr>
            <a:r>
              <a:rPr dirty="0" sz="1200">
                <a:latin typeface="Arial MT"/>
                <a:cs typeface="Arial MT"/>
              </a:rPr>
              <a:t>Modelando la línea mediante parámetros distribuidos se encuentra una </a:t>
            </a:r>
            <a:r>
              <a:rPr dirty="0" sz="1200" spc="-10">
                <a:latin typeface="Arial MT"/>
                <a:cs typeface="Arial MT"/>
              </a:rPr>
              <a:t>ecuación </a:t>
            </a:r>
            <a:r>
              <a:rPr dirty="0" sz="1200">
                <a:latin typeface="Arial MT"/>
                <a:cs typeface="Arial MT"/>
              </a:rPr>
              <a:t>diferencial para la corriente y el voltaje, para poder emplear esta ecuación hay </a:t>
            </a:r>
            <a:r>
              <a:rPr dirty="0" sz="1200" spc="-25">
                <a:latin typeface="Arial MT"/>
                <a:cs typeface="Arial MT"/>
              </a:rPr>
              <a:t>que </a:t>
            </a:r>
            <a:r>
              <a:rPr dirty="0" sz="1200">
                <a:latin typeface="Arial MT"/>
                <a:cs typeface="Arial MT"/>
              </a:rPr>
              <a:t>resolverlo mediante el método de la transformada de </a:t>
            </a:r>
            <a:r>
              <a:rPr dirty="0" sz="1200" spc="-10">
                <a:latin typeface="Arial MT"/>
                <a:cs typeface="Arial MT"/>
              </a:rPr>
              <a:t>Laplace.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latin typeface="Arial MT"/>
                <a:cs typeface="Arial MT"/>
              </a:rPr>
              <a:t>La ecuación para voltaje y corriente son las </a:t>
            </a:r>
            <a:r>
              <a:rPr dirty="0" sz="1200" spc="-10">
                <a:latin typeface="Arial MT"/>
                <a:cs typeface="Arial MT"/>
              </a:rPr>
              <a:t>siguientes: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425" y="1057275"/>
            <a:ext cx="3657600" cy="12382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67345" y="2389504"/>
            <a:ext cx="5636260" cy="625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Como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interesa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analizar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solución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analítica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ecuación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asumiendo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componente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pérdidas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=0,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=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0)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será </a:t>
            </a:r>
            <a:r>
              <a:rPr dirty="0" sz="1200">
                <a:latin typeface="Arial MT"/>
                <a:cs typeface="Arial MT"/>
              </a:rPr>
              <a:t>la </a:t>
            </a:r>
            <a:r>
              <a:rPr dirty="0" sz="1200" spc="-10">
                <a:latin typeface="Arial MT"/>
                <a:cs typeface="Arial MT"/>
              </a:rPr>
              <a:t>siguiente: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8775" y="3305175"/>
            <a:ext cx="4267200" cy="16668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29245" y="5151754"/>
            <a:ext cx="6352540" cy="3892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68453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Donde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Zc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Z1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fuente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Z2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r1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coeficiente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reflexión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inicio </a:t>
            </a:r>
            <a:r>
              <a:rPr dirty="0" sz="1200">
                <a:latin typeface="Arial MT"/>
                <a:cs typeface="Arial MT"/>
              </a:rPr>
              <a:t>de la línea, y r2 es el coeficiente de reflexión al final de la </a:t>
            </a:r>
            <a:r>
              <a:rPr dirty="0" sz="1200" spc="-10">
                <a:latin typeface="Arial MT"/>
                <a:cs typeface="Arial MT"/>
              </a:rPr>
              <a:t>línea.</a:t>
            </a:r>
            <a:endParaRPr sz="1200">
              <a:latin typeface="Arial MT"/>
              <a:cs typeface="Arial MT"/>
            </a:endParaRPr>
          </a:p>
          <a:p>
            <a:pPr algn="just" marL="50800" marR="683260">
              <a:lnSpc>
                <a:spcPct val="109400"/>
              </a:lnSpc>
              <a:spcBef>
                <a:spcPts val="750"/>
              </a:spcBef>
            </a:pP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ecuación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anterior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podemos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determinarla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partir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diagrama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Lattice,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que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comportamiento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reflejadas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conforme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mueven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extremo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emisor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receptor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multiplicado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respectivos </a:t>
            </a:r>
            <a:r>
              <a:rPr dirty="0" sz="1200">
                <a:latin typeface="Arial MT"/>
                <a:cs typeface="Arial MT"/>
              </a:rPr>
              <a:t>coeficientes de </a:t>
            </a:r>
            <a:r>
              <a:rPr dirty="0" sz="1200" spc="-10">
                <a:latin typeface="Arial MT"/>
                <a:cs typeface="Arial MT"/>
              </a:rPr>
              <a:t>reflexión.</a:t>
            </a:r>
            <a:endParaRPr sz="1200">
              <a:latin typeface="Arial MT"/>
              <a:cs typeface="Arial MT"/>
            </a:endParaRPr>
          </a:p>
          <a:p>
            <a:pPr algn="just" marL="50800" marR="689610">
              <a:lnSpc>
                <a:spcPct val="109400"/>
              </a:lnSpc>
              <a:spcBef>
                <a:spcPts val="745"/>
              </a:spcBef>
            </a:pPr>
            <a:r>
              <a:rPr dirty="0" sz="1200">
                <a:latin typeface="Arial MT"/>
                <a:cs typeface="Arial MT"/>
              </a:rPr>
              <a:t>Vamos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analizar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crítico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cuando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tiene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1Mohmio, ya que pueden darse los sobrevoltajes más </a:t>
            </a:r>
            <a:r>
              <a:rPr dirty="0" sz="1200" spc="-10">
                <a:latin typeface="Arial MT"/>
                <a:cs typeface="Arial MT"/>
              </a:rPr>
              <a:t>altos.</a:t>
            </a:r>
            <a:endParaRPr sz="1200">
              <a:latin typeface="Arial MT"/>
              <a:cs typeface="Arial MT"/>
            </a:endParaRPr>
          </a:p>
          <a:p>
            <a:pPr algn="just" marL="5080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latin typeface="Arial MT"/>
                <a:cs typeface="Arial MT"/>
              </a:rPr>
              <a:t>Se tiene para el caso en la mitad de la línea con el </a:t>
            </a:r>
            <a:r>
              <a:rPr dirty="0" sz="1200" spc="-10">
                <a:latin typeface="Arial MT"/>
                <a:cs typeface="Arial MT"/>
              </a:rPr>
              <a:t>extremo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200">
              <a:latin typeface="Arial MT"/>
              <a:cs typeface="Arial MT"/>
            </a:endParaRPr>
          </a:p>
          <a:p>
            <a:pPr marL="75565">
              <a:lnSpc>
                <a:spcPct val="100000"/>
              </a:lnSpc>
              <a:spcBef>
                <a:spcPts val="5"/>
              </a:spcBef>
            </a:pPr>
            <a:r>
              <a:rPr dirty="0" sz="1200" i="1">
                <a:latin typeface="Times New Roman"/>
                <a:cs typeface="Times New Roman"/>
              </a:rPr>
              <a:t>v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(50,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baseline="-7751" sz="3225">
                <a:latin typeface="Times New Roman"/>
                <a:cs typeface="Times New Roman"/>
              </a:rPr>
              <a:t>[</a:t>
            </a:r>
            <a:r>
              <a:rPr dirty="0" sz="1200" i="1">
                <a:latin typeface="Times New Roman"/>
                <a:cs typeface="Times New Roman"/>
              </a:rPr>
              <a:t>v</a:t>
            </a:r>
            <a:r>
              <a:rPr dirty="0" baseline="-27777" sz="1200" i="1">
                <a:latin typeface="Times New Roman"/>
                <a:cs typeface="Times New Roman"/>
              </a:rPr>
              <a:t>f</a:t>
            </a:r>
            <a:r>
              <a:rPr dirty="0" baseline="-27777" sz="1200" spc="240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166.667×10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-29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166.667×10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-17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0,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999</a:t>
            </a:r>
            <a:r>
              <a:rPr dirty="0" sz="1200" i="1">
                <a:latin typeface="Times New Roman"/>
                <a:cs typeface="Times New Roman"/>
              </a:rPr>
              <a:t>v</a:t>
            </a:r>
            <a:r>
              <a:rPr dirty="0" baseline="-27777" sz="1200" i="1">
                <a:latin typeface="Times New Roman"/>
                <a:cs typeface="Times New Roman"/>
              </a:rPr>
              <a:t>f</a:t>
            </a:r>
            <a:r>
              <a:rPr dirty="0" baseline="-27777" sz="1200" spc="240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500×10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-29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500×10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652">
                <a:latin typeface="Times New Roman"/>
                <a:cs typeface="Times New Roman"/>
              </a:rPr>
              <a:t> </a:t>
            </a:r>
            <a:r>
              <a:rPr dirty="0" baseline="-7751" sz="3225" spc="-75">
                <a:latin typeface="Times New Roman"/>
                <a:cs typeface="Times New Roman"/>
              </a:rPr>
              <a:t>]</a:t>
            </a:r>
            <a:endParaRPr baseline="-7751" sz="3225">
              <a:latin typeface="Times New Roman"/>
              <a:cs typeface="Times New Roman"/>
            </a:endParaRPr>
          </a:p>
          <a:p>
            <a:pPr algn="just" marL="50800" marR="687070">
              <a:lnSpc>
                <a:spcPct val="109400"/>
              </a:lnSpc>
              <a:spcBef>
                <a:spcPts val="1155"/>
              </a:spcBef>
            </a:pP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tener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500ohmios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impedancia </a:t>
            </a:r>
            <a:r>
              <a:rPr dirty="0" sz="1200">
                <a:latin typeface="Arial MT"/>
                <a:cs typeface="Arial MT"/>
              </a:rPr>
              <a:t>característica,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tanto,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reflejará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nada,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solo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habrá </a:t>
            </a:r>
            <a:r>
              <a:rPr dirty="0" sz="1200">
                <a:latin typeface="Arial MT"/>
                <a:cs typeface="Arial MT"/>
              </a:rPr>
              <a:t>sobrevoltaje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asociado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reflexión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desde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extremo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emisor,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inclusive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simulación lo </a:t>
            </a:r>
            <a:r>
              <a:rPr dirty="0" sz="1200" spc="-10">
                <a:latin typeface="Arial MT"/>
                <a:cs typeface="Arial MT"/>
              </a:rPr>
              <a:t>corrobora.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9245" y="779780"/>
            <a:ext cx="6123940" cy="173608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110"/>
              </a:spcBef>
            </a:pPr>
            <a:r>
              <a:rPr dirty="0" sz="1200" i="1">
                <a:latin typeface="Times New Roman"/>
                <a:cs typeface="Times New Roman"/>
              </a:rPr>
              <a:t>v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(100,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baseline="-7751" sz="3225">
                <a:latin typeface="Times New Roman"/>
                <a:cs typeface="Times New Roman"/>
              </a:rPr>
              <a:t>[</a:t>
            </a:r>
            <a:r>
              <a:rPr dirty="0" sz="1200" i="1">
                <a:latin typeface="Times New Roman"/>
                <a:cs typeface="Times New Roman"/>
              </a:rPr>
              <a:t>v</a:t>
            </a:r>
            <a:r>
              <a:rPr dirty="0" baseline="-27777" sz="1200" i="1">
                <a:latin typeface="Times New Roman"/>
                <a:cs typeface="Times New Roman"/>
              </a:rPr>
              <a:t>f</a:t>
            </a:r>
            <a:r>
              <a:rPr dirty="0" baseline="-27777" sz="1200" spc="247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333.333×10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-29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333.333×10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-17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0,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999</a:t>
            </a:r>
            <a:r>
              <a:rPr dirty="0" sz="1200" i="1">
                <a:latin typeface="Times New Roman"/>
                <a:cs typeface="Times New Roman"/>
              </a:rPr>
              <a:t>v</a:t>
            </a:r>
            <a:r>
              <a:rPr dirty="0" baseline="-27777" sz="1200" i="1">
                <a:latin typeface="Times New Roman"/>
                <a:cs typeface="Times New Roman"/>
              </a:rPr>
              <a:t>f</a:t>
            </a:r>
            <a:r>
              <a:rPr dirty="0" baseline="-27777" sz="1200" spc="247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-29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baseline="-8680" sz="24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1×10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-8680" sz="2400">
                <a:latin typeface="Times New Roman"/>
                <a:cs typeface="Times New Roman"/>
              </a:rPr>
              <a:t>)</a:t>
            </a:r>
            <a:r>
              <a:rPr dirty="0" baseline="-8680" sz="2400" spc="652">
                <a:latin typeface="Times New Roman"/>
                <a:cs typeface="Times New Roman"/>
              </a:rPr>
              <a:t> </a:t>
            </a:r>
            <a:r>
              <a:rPr dirty="0" baseline="-7751" sz="3225" spc="-75">
                <a:latin typeface="Times New Roman"/>
                <a:cs typeface="Times New Roman"/>
              </a:rPr>
              <a:t>]</a:t>
            </a:r>
            <a:endParaRPr baseline="-7751" sz="3225">
              <a:latin typeface="Times New Roman"/>
              <a:cs typeface="Times New Roman"/>
            </a:endParaRPr>
          </a:p>
          <a:p>
            <a:pPr algn="just" marL="50800" marR="455295">
              <a:lnSpc>
                <a:spcPct val="109400"/>
              </a:lnSpc>
              <a:spcBef>
                <a:spcPts val="1160"/>
              </a:spcBef>
            </a:pP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demás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analizan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manera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tomando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cuenta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respectivos </a:t>
            </a:r>
            <a:r>
              <a:rPr dirty="0" sz="1200">
                <a:latin typeface="Arial MT"/>
                <a:cs typeface="Arial MT"/>
              </a:rPr>
              <a:t>coeficientes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reflexión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cada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manera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el </a:t>
            </a:r>
            <a:r>
              <a:rPr dirty="0" sz="1200">
                <a:latin typeface="Arial MT"/>
                <a:cs typeface="Arial MT"/>
              </a:rPr>
              <a:t>sobrevoltaje por ejemplo en el caso de alta impedancia </a:t>
            </a:r>
            <a:r>
              <a:rPr dirty="0" sz="1200" spc="-10">
                <a:latin typeface="Arial MT"/>
                <a:cs typeface="Arial MT"/>
              </a:rPr>
              <a:t>como: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1200">
              <a:latin typeface="Arial MT"/>
              <a:cs typeface="Arial MT"/>
            </a:endParaRPr>
          </a:p>
          <a:p>
            <a:pPr algn="ctr" marR="454025">
              <a:lnSpc>
                <a:spcPct val="100000"/>
              </a:lnSpc>
              <a:spcBef>
                <a:spcPts val="5"/>
              </a:spcBef>
            </a:pPr>
            <a:r>
              <a:rPr dirty="0" sz="1200" spc="10" i="1">
                <a:latin typeface="Times New Roman"/>
                <a:cs typeface="Times New Roman"/>
              </a:rPr>
              <a:t>V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baseline="34722" sz="1200" spc="15">
                <a:latin typeface="Times New Roman"/>
                <a:cs typeface="Times New Roman"/>
              </a:rPr>
              <a:t>′′</a:t>
            </a:r>
            <a:r>
              <a:rPr dirty="0" baseline="34722" sz="1200" spc="202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-7751" sz="3225" spc="15">
                <a:latin typeface="Times New Roman"/>
                <a:cs typeface="Times New Roman"/>
              </a:rPr>
              <a:t>(</a:t>
            </a:r>
            <a:r>
              <a:rPr dirty="0" sz="1200" spc="10">
                <a:latin typeface="Times New Roman"/>
                <a:cs typeface="Times New Roman"/>
              </a:rPr>
              <a:t>1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+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ρ</a:t>
            </a:r>
            <a:r>
              <a:rPr dirty="0" baseline="-27777" sz="1200" spc="15" i="1">
                <a:latin typeface="Times New Roman"/>
                <a:cs typeface="Times New Roman"/>
              </a:rPr>
              <a:t>final</a:t>
            </a:r>
            <a:r>
              <a:rPr dirty="0" baseline="-27777" sz="1200" spc="-195" i="1">
                <a:latin typeface="Times New Roman"/>
                <a:cs typeface="Times New Roman"/>
              </a:rPr>
              <a:t> </a:t>
            </a:r>
            <a:r>
              <a:rPr dirty="0" baseline="-7751" sz="3225">
                <a:latin typeface="Times New Roman"/>
                <a:cs typeface="Times New Roman"/>
              </a:rPr>
              <a:t>)</a:t>
            </a:r>
            <a:r>
              <a:rPr dirty="0" baseline="-7751" sz="3225" spc="-412">
                <a:latin typeface="Times New Roman"/>
                <a:cs typeface="Times New Roman"/>
              </a:rPr>
              <a:t> </a:t>
            </a:r>
            <a:r>
              <a:rPr dirty="0" baseline="-13888" sz="1800" spc="15">
                <a:latin typeface="Times New Roman"/>
                <a:cs typeface="Times New Roman"/>
              </a:rPr>
              <a:t>*</a:t>
            </a:r>
            <a:r>
              <a:rPr dirty="0" baseline="-13888" sz="1800" spc="-67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V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baseline="-27777" sz="1200" spc="15" i="1">
                <a:latin typeface="Times New Roman"/>
                <a:cs typeface="Times New Roman"/>
              </a:rPr>
              <a:t>incidente</a:t>
            </a:r>
            <a:r>
              <a:rPr dirty="0" baseline="-27777" sz="1200" spc="262" i="1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(1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+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0.999)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baseline="-13888" sz="1800" spc="15">
                <a:latin typeface="Times New Roman"/>
                <a:cs typeface="Times New Roman"/>
              </a:rPr>
              <a:t>*</a:t>
            </a:r>
            <a:r>
              <a:rPr dirty="0" baseline="-13888" sz="1800" spc="-67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1000</a:t>
            </a:r>
            <a:r>
              <a:rPr dirty="0" sz="1200" spc="10" i="1">
                <a:latin typeface="Times New Roman"/>
                <a:cs typeface="Times New Roman"/>
              </a:rPr>
              <a:t>V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1999</a:t>
            </a:r>
            <a:r>
              <a:rPr dirty="0" sz="1200" spc="-10" i="1"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5" y="2981325"/>
            <a:ext cx="5295899" cy="37719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7345" y="6892925"/>
            <a:ext cx="5636260" cy="1103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6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Simulación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ATP,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extremo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abierto.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9400"/>
              </a:lnSpc>
              <a:spcBef>
                <a:spcPts val="750"/>
              </a:spcBef>
            </a:pP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corroborarse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encontrado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ecuación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anterior,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es </a:t>
            </a:r>
            <a:r>
              <a:rPr dirty="0" sz="1200">
                <a:latin typeface="Arial MT"/>
                <a:cs typeface="Arial MT"/>
              </a:rPr>
              <a:t>cero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existirá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algo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desvanecer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reflejadas, </a:t>
            </a:r>
            <a:r>
              <a:rPr dirty="0" sz="1200">
                <a:latin typeface="Arial MT"/>
                <a:cs typeface="Arial MT"/>
              </a:rPr>
              <a:t>pero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conforme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atenuando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debida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extremo </a:t>
            </a:r>
            <a:r>
              <a:rPr dirty="0" sz="1200">
                <a:latin typeface="Arial MT"/>
                <a:cs typeface="Arial MT"/>
              </a:rPr>
              <a:t>emisor que aunque refleja mucho, finalmente va disminuyendo en el </a:t>
            </a:r>
            <a:r>
              <a:rPr dirty="0" sz="1200" spc="-10">
                <a:latin typeface="Arial MT"/>
                <a:cs typeface="Arial MT"/>
              </a:rPr>
              <a:t>tiempo.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1228788"/>
            <a:ext cx="5634990" cy="1462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2.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Energización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una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Línea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monofásica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sin</a:t>
            </a:r>
            <a:r>
              <a:rPr dirty="0" sz="1100" spc="-10" b="1">
                <a:latin typeface="Arial"/>
                <a:cs typeface="Arial"/>
              </a:rPr>
              <a:t> pérdidas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(15%).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Para las simulaciones de energización implemente el circuito de la Figura </a:t>
            </a:r>
            <a:r>
              <a:rPr dirty="0" sz="1200" spc="-25">
                <a:latin typeface="Arial MT"/>
                <a:cs typeface="Arial MT"/>
              </a:rPr>
              <a:t>1.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ts val="1435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Caso </a:t>
            </a:r>
            <a:r>
              <a:rPr dirty="0" sz="1200" spc="-50" b="1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  <a:spcBef>
                <a:spcPts val="45"/>
              </a:spcBef>
            </a:pPr>
            <a:r>
              <a:rPr dirty="0" sz="1200">
                <a:latin typeface="Arial MT"/>
                <a:cs typeface="Arial MT"/>
              </a:rPr>
              <a:t>Realice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energización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vacío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ideal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pérdidas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fuente </a:t>
            </a:r>
            <a:r>
              <a:rPr dirty="0" sz="1200">
                <a:latin typeface="Arial MT"/>
                <a:cs typeface="Arial MT"/>
              </a:rPr>
              <a:t>constate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(CD).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velocidad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propagación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300.000 </a:t>
            </a:r>
            <a:r>
              <a:rPr dirty="0" sz="1200">
                <a:latin typeface="Arial MT"/>
                <a:cs typeface="Arial MT"/>
              </a:rPr>
              <a:t>km/s,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 característica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 500 </a:t>
            </a:r>
            <a:r>
              <a:rPr dirty="0" sz="1200" spc="-315">
                <a:latin typeface="Arial MT"/>
                <a:cs typeface="Arial MT"/>
              </a:rPr>
              <a:t>Ω</a:t>
            </a:r>
            <a:r>
              <a:rPr dirty="0" sz="1200">
                <a:latin typeface="Arial MT"/>
                <a:cs typeface="Arial MT"/>
              </a:rPr>
              <a:t> 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 longitud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 100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km.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2946" y="3108569"/>
            <a:ext cx="2333327" cy="15777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7345" y="4826000"/>
            <a:ext cx="5636260" cy="1227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512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7.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Línea ideal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vacío, energizada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fuente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escalón 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voltaje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  <a:spcBef>
                <a:spcPts val="940"/>
              </a:spcBef>
            </a:pPr>
            <a:r>
              <a:rPr dirty="0" sz="1200">
                <a:latin typeface="Arial MT"/>
                <a:cs typeface="Arial MT"/>
              </a:rPr>
              <a:t>Cuando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trabajan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simulaciones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utilizan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modelos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viajera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es </a:t>
            </a:r>
            <a:r>
              <a:rPr dirty="0" sz="1200">
                <a:latin typeface="Arial MT"/>
                <a:cs typeface="Arial MT"/>
              </a:rPr>
              <a:t>importante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cuenta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variable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</a:t>
            </a:r>
            <a:r>
              <a:rPr dirty="0" sz="1200">
                <a:latin typeface="Arial MT"/>
                <a:cs typeface="Arial MT"/>
              </a:rPr>
              <a:t>elta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simulación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corta.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se </a:t>
            </a:r>
            <a:r>
              <a:rPr dirty="0" sz="1200">
                <a:latin typeface="Arial MT"/>
                <a:cs typeface="Arial MT"/>
              </a:rPr>
              <a:t>tiene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velocidad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propagación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300.000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km/s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distancia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100km, </a:t>
            </a:r>
            <a:r>
              <a:rPr dirty="0" sz="1200">
                <a:latin typeface="Arial MT"/>
                <a:cs typeface="Arial MT"/>
              </a:rPr>
              <a:t>con estos datos procedemos a calcular el Delta </a:t>
            </a:r>
            <a:r>
              <a:rPr dirty="0" sz="1200" spc="-10">
                <a:latin typeface="Arial MT"/>
                <a:cs typeface="Arial MT"/>
              </a:rPr>
              <a:t>Máximo: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95822" y="6149975"/>
            <a:ext cx="2247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0833" sz="1800" i="1">
                <a:latin typeface="Times New Roman"/>
                <a:cs typeface="Times New Roman"/>
              </a:rPr>
              <a:t>Delta</a:t>
            </a:r>
            <a:r>
              <a:rPr dirty="0" baseline="-20833" sz="1800" spc="37" i="1">
                <a:latin typeface="Times New Roman"/>
                <a:cs typeface="Times New Roman"/>
              </a:rPr>
              <a:t> </a:t>
            </a:r>
            <a:r>
              <a:rPr dirty="0" baseline="-20833" sz="1800" spc="-15" i="1">
                <a:latin typeface="Times New Roman"/>
                <a:cs typeface="Times New Roman"/>
              </a:rPr>
              <a:t>M</a:t>
            </a:r>
            <a:r>
              <a:rPr dirty="0" baseline="-20833" sz="1800" spc="-240" i="1">
                <a:latin typeface="Times New Roman"/>
                <a:cs typeface="Times New Roman"/>
              </a:rPr>
              <a:t> </a:t>
            </a:r>
            <a:r>
              <a:rPr dirty="0" baseline="-20833" sz="1800" spc="-15">
                <a:latin typeface="Times New Roman"/>
                <a:cs typeface="Times New Roman"/>
              </a:rPr>
              <a:t>á</a:t>
            </a:r>
            <a:r>
              <a:rPr dirty="0" baseline="-20833" sz="1800" spc="-15" i="1">
                <a:latin typeface="Times New Roman"/>
                <a:cs typeface="Times New Roman"/>
              </a:rPr>
              <a:t>ximo</a:t>
            </a:r>
            <a:r>
              <a:rPr dirty="0" baseline="-20833" sz="1800" spc="-15">
                <a:latin typeface="Times New Roman"/>
                <a:cs typeface="Times New Roman"/>
              </a:rPr>
              <a:t>≤</a:t>
            </a:r>
            <a:r>
              <a:rPr dirty="0" baseline="-20833" sz="1800" spc="-254">
                <a:latin typeface="Times New Roman"/>
                <a:cs typeface="Times New Roman"/>
              </a:rPr>
              <a:t> </a:t>
            </a:r>
            <a:r>
              <a:rPr dirty="0" u="sng" sz="800" spc="-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Distancia</a:t>
            </a:r>
            <a:r>
              <a:rPr dirty="0" sz="800" spc="480" i="1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345">
                <a:latin typeface="Times New Roman"/>
                <a:cs typeface="Times New Roman"/>
              </a:rPr>
              <a:t> </a:t>
            </a:r>
            <a:r>
              <a:rPr dirty="0" u="sng" sz="800" spc="2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100</a:t>
            </a:r>
            <a:r>
              <a:rPr dirty="0" u="sng" sz="800" spc="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km</a:t>
            </a:r>
            <a:r>
              <a:rPr dirty="0" u="sng" sz="800" spc="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66924" y="6207125"/>
            <a:ext cx="909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3.33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baseline="41666" sz="1200">
                <a:latin typeface="Times New Roman"/>
                <a:cs typeface="Times New Roman"/>
              </a:rPr>
              <a:t>−4</a:t>
            </a:r>
            <a:r>
              <a:rPr dirty="0" baseline="41666" sz="1200" spc="-209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312014" y="6300470"/>
            <a:ext cx="120777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676275" algn="l"/>
              </a:tabLst>
            </a:pPr>
            <a:r>
              <a:rPr dirty="0" sz="800" i="1">
                <a:latin typeface="Times New Roman"/>
                <a:cs typeface="Times New Roman"/>
              </a:rPr>
              <a:t>V </a:t>
            </a:r>
            <a:r>
              <a:rPr dirty="0" sz="800" spc="-10" i="1">
                <a:latin typeface="Times New Roman"/>
                <a:cs typeface="Times New Roman"/>
              </a:rPr>
              <a:t>elocidad</a:t>
            </a:r>
            <a:r>
              <a:rPr dirty="0" sz="800" i="1">
                <a:latin typeface="Times New Roman"/>
                <a:cs typeface="Times New Roman"/>
              </a:rPr>
              <a:t>	</a:t>
            </a:r>
            <a:r>
              <a:rPr dirty="0" sz="800" spc="-10">
                <a:latin typeface="Times New Roman"/>
                <a:cs typeface="Times New Roman"/>
              </a:rPr>
              <a:t>300000</a:t>
            </a:r>
            <a:r>
              <a:rPr dirty="0" sz="800" spc="-10" i="1">
                <a:latin typeface="Times New Roman"/>
                <a:cs typeface="Times New Roman"/>
              </a:rPr>
              <a:t>km</a:t>
            </a:r>
            <a:r>
              <a:rPr dirty="0" sz="800" spc="-10">
                <a:latin typeface="Times New Roman"/>
                <a:cs typeface="Times New Roman"/>
              </a:rPr>
              <a:t>/</a:t>
            </a:r>
            <a:r>
              <a:rPr dirty="0" sz="800" spc="-10" i="1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67345" y="6711950"/>
            <a:ext cx="5636260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35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Delta </a:t>
            </a:r>
            <a:r>
              <a:rPr dirty="0" sz="1200" spc="-10" i="1">
                <a:latin typeface="Times New Roman"/>
                <a:cs typeface="Times New Roman"/>
              </a:rPr>
              <a:t>M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á</a:t>
            </a:r>
            <a:r>
              <a:rPr dirty="0" sz="1200" i="1">
                <a:latin typeface="Times New Roman"/>
                <a:cs typeface="Times New Roman"/>
              </a:rPr>
              <a:t>ximo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333,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3333 </a:t>
            </a:r>
            <a:r>
              <a:rPr dirty="0" sz="1200" spc="-25">
                <a:latin typeface="Times New Roman"/>
                <a:cs typeface="Times New Roman"/>
              </a:rPr>
              <a:t>μ</a:t>
            </a:r>
            <a:r>
              <a:rPr dirty="0" sz="1200" spc="-25" i="1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1094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tomar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menor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333,3333µs.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tomara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un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</a:t>
            </a:r>
            <a:r>
              <a:rPr dirty="0" sz="1200">
                <a:latin typeface="Arial MT"/>
                <a:cs typeface="Arial MT"/>
              </a:rPr>
              <a:t>elta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 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10µs.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430"/>
              </a:lnSpc>
              <a:spcBef>
                <a:spcPts val="940"/>
              </a:spcBef>
            </a:pP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vez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determina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</a:t>
            </a:r>
            <a:r>
              <a:rPr dirty="0" sz="1200">
                <a:latin typeface="Arial MT"/>
                <a:cs typeface="Arial MT"/>
              </a:rPr>
              <a:t>elta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encontrar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dirty="0" sz="1200">
                <a:latin typeface="Arial MT"/>
                <a:cs typeface="Arial MT"/>
              </a:rPr>
              <a:t>max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simulación.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ello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tener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cuenta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duración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período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oscilación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voltaje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orden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cuatro </a:t>
            </a:r>
            <a:r>
              <a:rPr dirty="0" sz="1200">
                <a:latin typeface="Arial MT"/>
                <a:cs typeface="Arial MT"/>
              </a:rPr>
              <a:t>veces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realizará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simulación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durante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10 </a:t>
            </a:r>
            <a:r>
              <a:rPr dirty="0" sz="1200">
                <a:latin typeface="Arial MT"/>
                <a:cs typeface="Arial MT"/>
              </a:rPr>
              <a:t>períodos, se tiene lo </a:t>
            </a:r>
            <a:r>
              <a:rPr dirty="0" sz="1200" spc="-10">
                <a:latin typeface="Arial MT"/>
                <a:cs typeface="Arial MT"/>
              </a:rPr>
              <a:t>siguiente: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54645" y="882650"/>
            <a:ext cx="5574665" cy="1017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9375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max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sz="1200">
                <a:latin typeface="Times New Roman"/>
                <a:cs typeface="Times New Roman"/>
              </a:rPr>
              <a:t>4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sz="1200">
                <a:latin typeface="Times New Roman"/>
                <a:cs typeface="Times New Roman"/>
              </a:rPr>
              <a:t>333,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3333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baseline="34722" sz="1200">
                <a:latin typeface="Times New Roman"/>
                <a:cs typeface="Times New Roman"/>
              </a:rPr>
              <a:t>−6</a:t>
            </a:r>
            <a:r>
              <a:rPr dirty="0" baseline="34722" sz="1200" spc="28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0133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200">
              <a:latin typeface="Times New Roman"/>
              <a:cs typeface="Times New Roman"/>
            </a:endParaRPr>
          </a:p>
          <a:p>
            <a:pPr marL="25400" marR="17780">
              <a:lnSpc>
                <a:spcPct val="1094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Si se desea verificar que la simulación no quede demasiado pesada se procede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calcular el número de pasos de la siguiente </a:t>
            </a:r>
            <a:r>
              <a:rPr dirty="0" sz="1200" spc="-10">
                <a:latin typeface="Arial MT"/>
                <a:cs typeface="Arial MT"/>
              </a:rPr>
              <a:t>manera: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54645" y="2282825"/>
            <a:ext cx="5608320" cy="103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8895">
              <a:lnSpc>
                <a:spcPts val="1185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N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ú</a:t>
            </a:r>
            <a:r>
              <a:rPr dirty="0" sz="1200" i="1">
                <a:latin typeface="Times New Roman"/>
                <a:cs typeface="Times New Roman"/>
              </a:rPr>
              <a:t>mero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pasos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á</a:t>
            </a:r>
            <a:r>
              <a:rPr dirty="0" sz="1200" i="1">
                <a:latin typeface="Times New Roman"/>
                <a:cs typeface="Times New Roman"/>
              </a:rPr>
              <a:t>lculo</a:t>
            </a:r>
            <a:r>
              <a:rPr dirty="0" sz="1200" spc="3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u="heavy" baseline="31250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u="heavy" baseline="31250" sz="1200" spc="202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baseline="31250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max</a:t>
            </a:r>
            <a:r>
              <a:rPr dirty="0" baseline="31250" sz="1200" spc="43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u="heavy" baseline="41666" sz="1200" spc="3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baseline="41666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0,0133</a:t>
            </a:r>
            <a:r>
              <a:rPr dirty="0" u="heavy" baseline="41666" sz="1200" spc="32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41666" sz="120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1330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pasos</a:t>
            </a:r>
            <a:endParaRPr sz="1200">
              <a:latin typeface="Times New Roman"/>
              <a:cs typeface="Times New Roman"/>
            </a:endParaRPr>
          </a:p>
          <a:p>
            <a:pPr marL="2916555">
              <a:lnSpc>
                <a:spcPts val="700"/>
              </a:lnSpc>
              <a:tabLst>
                <a:tab pos="3432175" algn="l"/>
              </a:tabLst>
            </a:pPr>
            <a:r>
              <a:rPr dirty="0" baseline="3472" sz="1200" spc="-15" i="1">
                <a:latin typeface="Times New Roman"/>
                <a:cs typeface="Times New Roman"/>
              </a:rPr>
              <a:t>Deltat</a:t>
            </a:r>
            <a:r>
              <a:rPr dirty="0" baseline="3472" sz="1200" i="1">
                <a:latin typeface="Times New Roman"/>
                <a:cs typeface="Times New Roman"/>
              </a:rPr>
              <a:t>	</a:t>
            </a:r>
            <a:r>
              <a:rPr dirty="0" sz="800">
                <a:latin typeface="Times New Roman"/>
                <a:cs typeface="Times New Roman"/>
              </a:rPr>
              <a:t>10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i="1">
                <a:latin typeface="Times New Roman"/>
                <a:cs typeface="Times New Roman"/>
              </a:rPr>
              <a:t>x</a:t>
            </a:r>
            <a:r>
              <a:rPr dirty="0" sz="800" spc="35" i="1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10</a:t>
            </a:r>
            <a:r>
              <a:rPr dirty="0" baseline="32407" sz="900" spc="-30">
                <a:latin typeface="Times New Roman"/>
                <a:cs typeface="Times New Roman"/>
              </a:rPr>
              <a:t>−6</a:t>
            </a:r>
            <a:endParaRPr baseline="32407"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800">
              <a:latin typeface="Times New Roman"/>
              <a:cs typeface="Times New Roman"/>
            </a:endParaRPr>
          </a:p>
          <a:p>
            <a:pPr marL="25400" marR="17780">
              <a:lnSpc>
                <a:spcPct val="109400"/>
              </a:lnSpc>
              <a:spcBef>
                <a:spcPts val="5"/>
              </a:spcBef>
            </a:pPr>
            <a:r>
              <a:rPr dirty="0" sz="1200">
                <a:latin typeface="Arial MT"/>
                <a:cs typeface="Arial MT"/>
              </a:rPr>
              <a:t>Luego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 verificar que la simulación es liviana, se procede a graficar las </a:t>
            </a:r>
            <a:r>
              <a:rPr dirty="0" sz="1200" spc="-10">
                <a:latin typeface="Arial MT"/>
                <a:cs typeface="Arial MT"/>
              </a:rPr>
              <a:t>tensiones </a:t>
            </a:r>
            <a:r>
              <a:rPr dirty="0" sz="1200">
                <a:latin typeface="Arial MT"/>
                <a:cs typeface="Arial MT"/>
              </a:rPr>
              <a:t>de los nodos A y B para el Caso </a:t>
            </a:r>
            <a:r>
              <a:rPr dirty="0" sz="1200" spc="-25">
                <a:latin typeface="Arial MT"/>
                <a:cs typeface="Arial MT"/>
              </a:rPr>
              <a:t>1.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3438525"/>
            <a:ext cx="5553075" cy="27908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67345" y="6369050"/>
            <a:ext cx="5160645" cy="684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895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8.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Tensiones en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los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nodos A(Rojo)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y B(Verde)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para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el caso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25" i="1">
                <a:latin typeface="Arial"/>
                <a:cs typeface="Arial"/>
              </a:rPr>
              <a:t>1.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Caso </a:t>
            </a:r>
            <a:r>
              <a:rPr dirty="0" sz="1200" spc="-25" b="1">
                <a:latin typeface="Arial"/>
                <a:cs typeface="Arial"/>
              </a:rPr>
              <a:t>2: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81645" y="882650"/>
            <a:ext cx="5396865" cy="38925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717675" marR="5080" indent="-1704975">
              <a:lnSpc>
                <a:spcPts val="1430"/>
              </a:lnSpc>
              <a:spcBef>
                <a:spcPts val="155"/>
              </a:spcBef>
            </a:pPr>
            <a:r>
              <a:rPr dirty="0" sz="1200">
                <a:latin typeface="Arial MT"/>
                <a:cs typeface="Arial MT"/>
              </a:rPr>
              <a:t>Continuar con la simulación de la energización de la misma línea del Caso 1 </a:t>
            </a:r>
            <a:r>
              <a:rPr dirty="0" sz="1200" spc="-25">
                <a:latin typeface="Arial MT"/>
                <a:cs typeface="Arial MT"/>
              </a:rPr>
              <a:t>en </a:t>
            </a:r>
            <a:r>
              <a:rPr dirty="0" sz="1200">
                <a:latin typeface="Arial MT"/>
                <a:cs typeface="Arial MT"/>
              </a:rPr>
              <a:t>condiciones de corto </a:t>
            </a:r>
            <a:r>
              <a:rPr dirty="0" sz="1200" spc="-10">
                <a:latin typeface="Arial MT"/>
                <a:cs typeface="Arial MT"/>
              </a:rPr>
              <a:t>circuito.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4535" y="1449749"/>
            <a:ext cx="2809489" cy="139473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29245" y="3254375"/>
            <a:ext cx="5711190" cy="932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9.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Línea ideal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cortocircuito, energizada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fuente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escalón 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voltaje.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200">
              <a:latin typeface="Arial"/>
              <a:cs typeface="Arial"/>
            </a:endParaRPr>
          </a:p>
          <a:p>
            <a:pPr marL="50800" marR="431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tendrá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pequeña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(cercana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cero),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cual </a:t>
            </a:r>
            <a:r>
              <a:rPr dirty="0" sz="1200">
                <a:latin typeface="Arial MT"/>
                <a:cs typeface="Arial MT"/>
              </a:rPr>
              <a:t>tendrá un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 de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1x10</a:t>
            </a:r>
            <a:r>
              <a:rPr dirty="0" baseline="35714" sz="1050" spc="-15">
                <a:latin typeface="Arial MT"/>
                <a:cs typeface="Arial MT"/>
              </a:rPr>
              <a:t>-</a:t>
            </a:r>
            <a:r>
              <a:rPr dirty="0" baseline="35714" sz="1050">
                <a:latin typeface="Arial MT"/>
                <a:cs typeface="Arial MT"/>
              </a:rPr>
              <a:t>5</a:t>
            </a:r>
            <a:r>
              <a:rPr dirty="0" sz="1200">
                <a:latin typeface="Arial MT"/>
                <a:cs typeface="Arial MT"/>
              </a:rPr>
              <a:t>Ω.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 tensión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 el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nodo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 es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 </a:t>
            </a:r>
            <a:r>
              <a:rPr dirty="0" sz="1200" spc="-10">
                <a:latin typeface="Arial MT"/>
                <a:cs typeface="Arial MT"/>
              </a:rPr>
              <a:t>siguiente: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4900" y="4371975"/>
            <a:ext cx="5543550" cy="27527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457995" y="7150100"/>
            <a:ext cx="3312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10.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Tensión en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nodo B</a:t>
            </a:r>
            <a:r>
              <a:rPr dirty="0" sz="1200" spc="33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para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caso </a:t>
            </a:r>
            <a:r>
              <a:rPr dirty="0" sz="1200" spc="-25" i="1">
                <a:latin typeface="Arial"/>
                <a:cs typeface="Arial"/>
              </a:rPr>
              <a:t>2.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375" y="914400"/>
            <a:ext cx="5648325" cy="27717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972220" y="3892550"/>
            <a:ext cx="4269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11.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línea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transmisión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cortocircuitada.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67345" y="5454650"/>
            <a:ext cx="5455920" cy="389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Caso </a:t>
            </a:r>
            <a:r>
              <a:rPr dirty="0" sz="1200" spc="-25" b="1">
                <a:latin typeface="Arial"/>
                <a:cs typeface="Arial"/>
              </a:rPr>
              <a:t>3: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Considerar carga en el extremo receptor de la línea. Los valores de la carga </a:t>
            </a:r>
            <a:r>
              <a:rPr dirty="0" sz="1200" spc="-25">
                <a:latin typeface="Arial MT"/>
                <a:cs typeface="Arial MT"/>
              </a:rPr>
              <a:t>son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7345" y="7759700"/>
            <a:ext cx="5615940" cy="713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100 y 500 </a:t>
            </a:r>
            <a:r>
              <a:rPr dirty="0" sz="1200" spc="-25">
                <a:latin typeface="Arial MT"/>
                <a:cs typeface="Arial MT"/>
              </a:rPr>
              <a:t>Ω.</a:t>
            </a:r>
            <a:endParaRPr sz="1200">
              <a:latin typeface="Arial MT"/>
              <a:cs typeface="Arial MT"/>
            </a:endParaRPr>
          </a:p>
          <a:p>
            <a:pPr marL="1803400" marR="5080" indent="-1314450">
              <a:lnSpc>
                <a:spcPct val="109400"/>
              </a:lnSpc>
              <a:spcBef>
                <a:spcPts val="825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12.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Línea ideal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cargas conectadas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100Ω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y 500Ω,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energizada </a:t>
            </a:r>
            <a:r>
              <a:rPr dirty="0" sz="1200" i="1">
                <a:latin typeface="Arial"/>
                <a:cs typeface="Arial"/>
              </a:rPr>
              <a:t>con fuente escalón de </a:t>
            </a:r>
            <a:r>
              <a:rPr dirty="0" sz="1200" spc="-10" i="1">
                <a:latin typeface="Arial"/>
                <a:cs typeface="Arial"/>
              </a:rPr>
              <a:t>voltaje.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0472" y="6050103"/>
            <a:ext cx="2809489" cy="14695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82650"/>
            <a:ext cx="3655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Para la carga de 100 </a:t>
            </a:r>
            <a:r>
              <a:rPr dirty="0" sz="1200" spc="-315">
                <a:latin typeface="Arial MT"/>
                <a:cs typeface="Arial MT"/>
              </a:rPr>
              <a:t>Ω</a:t>
            </a:r>
            <a:r>
              <a:rPr dirty="0" sz="1200">
                <a:latin typeface="Arial MT"/>
                <a:cs typeface="Arial MT"/>
              </a:rPr>
              <a:t> se obtuvo la siguiente </a:t>
            </a:r>
            <a:r>
              <a:rPr dirty="0" sz="1200" spc="-10">
                <a:latin typeface="Arial MT"/>
                <a:cs typeface="Arial MT"/>
              </a:rPr>
              <a:t>gráfica: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375" y="1209675"/>
            <a:ext cx="5553075" cy="27432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7345" y="4075429"/>
            <a:ext cx="5534025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98725" marR="5080" indent="-2390775">
              <a:lnSpc>
                <a:spcPct val="1094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Figura13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. </a:t>
            </a:r>
            <a:r>
              <a:rPr dirty="0" sz="1200" i="1">
                <a:latin typeface="Arial"/>
                <a:cs typeface="Arial"/>
              </a:rPr>
              <a:t>Tensiones en los nodos A(Rojo) y B(Verde) para el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caso 3 con </a:t>
            </a:r>
            <a:r>
              <a:rPr dirty="0" sz="1200" spc="-10" i="1">
                <a:latin typeface="Arial"/>
                <a:cs typeface="Arial"/>
              </a:rPr>
              <a:t>carga </a:t>
            </a:r>
            <a:r>
              <a:rPr dirty="0" sz="1200" i="1">
                <a:latin typeface="Arial"/>
                <a:cs typeface="Arial"/>
              </a:rPr>
              <a:t>de </a:t>
            </a:r>
            <a:r>
              <a:rPr dirty="0" sz="1200" spc="-10" i="1">
                <a:latin typeface="Arial"/>
                <a:cs typeface="Arial"/>
              </a:rPr>
              <a:t>100Ω.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latin typeface="Arial MT"/>
                <a:cs typeface="Arial MT"/>
              </a:rPr>
              <a:t>Para la carga de 500 </a:t>
            </a:r>
            <a:r>
              <a:rPr dirty="0" sz="1200" spc="-315">
                <a:latin typeface="Arial MT"/>
                <a:cs typeface="Arial MT"/>
              </a:rPr>
              <a:t>Ω</a:t>
            </a:r>
            <a:r>
              <a:rPr dirty="0" sz="1200">
                <a:latin typeface="Arial MT"/>
                <a:cs typeface="Arial MT"/>
              </a:rPr>
              <a:t> se obtuvo la siguiente </a:t>
            </a:r>
            <a:r>
              <a:rPr dirty="0" sz="1200" spc="-10">
                <a:latin typeface="Arial MT"/>
                <a:cs typeface="Arial MT"/>
              </a:rPr>
              <a:t>gráfica: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375" y="4914900"/>
            <a:ext cx="5562600" cy="27527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067345" y="7790180"/>
            <a:ext cx="5634990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98725" marR="106045" indent="-2390775">
              <a:lnSpc>
                <a:spcPct val="1094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14.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Tensiones en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los nodos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A(Rojo) y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B(Verde) para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el caso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3 con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carga </a:t>
            </a:r>
            <a:r>
              <a:rPr dirty="0" sz="1200" i="1">
                <a:latin typeface="Arial"/>
                <a:cs typeface="Arial"/>
              </a:rPr>
              <a:t>de </a:t>
            </a:r>
            <a:r>
              <a:rPr dirty="0" sz="1200" spc="-10" i="1">
                <a:latin typeface="Arial"/>
                <a:cs typeface="Arial"/>
              </a:rPr>
              <a:t>500Ω.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9400"/>
              </a:lnSpc>
              <a:spcBef>
                <a:spcPts val="750"/>
              </a:spcBef>
            </a:pP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observar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está </a:t>
            </a:r>
            <a:r>
              <a:rPr dirty="0" sz="1200">
                <a:latin typeface="Arial MT"/>
                <a:cs typeface="Arial MT"/>
              </a:rPr>
              <a:t>totalmente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distorsionada,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tomando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0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2000V,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además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no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estabiliza.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aproximadamente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aunque </a:t>
            </a:r>
            <a:r>
              <a:rPr dirty="0" sz="1200">
                <a:latin typeface="Arial MT"/>
                <a:cs typeface="Arial MT"/>
              </a:rPr>
              <a:t>también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observa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distorsión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cuando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observa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65505"/>
            <a:ext cx="5636895" cy="3321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4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corriente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vemos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sube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hasta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aproximadamente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80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se </a:t>
            </a:r>
            <a:r>
              <a:rPr dirty="0" sz="1200">
                <a:latin typeface="Arial MT"/>
                <a:cs typeface="Arial MT"/>
              </a:rPr>
              <a:t>estabiliza.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100Ω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presenta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distorsión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hasta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10ms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aproximadamente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luego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estabiliza.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resistencia de 500Ω, la señal no presenta ningún tipo de </a:t>
            </a:r>
            <a:r>
              <a:rPr dirty="0" sz="1200" spc="-10">
                <a:latin typeface="Arial MT"/>
                <a:cs typeface="Arial MT"/>
              </a:rPr>
              <a:t>distorsión</a:t>
            </a: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ct val="109400"/>
              </a:lnSpc>
              <a:spcBef>
                <a:spcPts val="750"/>
              </a:spcBef>
            </a:pP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manera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tiene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3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100Ω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presenta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distorsión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En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500Ω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tiene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ninguna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distorsión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señal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alcanza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tiempo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anteriormente.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razón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ocurra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dichas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distorsiones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no, </a:t>
            </a:r>
            <a:r>
              <a:rPr dirty="0" sz="1200">
                <a:latin typeface="Arial MT"/>
                <a:cs typeface="Arial MT"/>
              </a:rPr>
              <a:t>tienen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impedancia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decir,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transmisión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(caso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3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500Ω)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no </a:t>
            </a:r>
            <a:r>
              <a:rPr dirty="0" sz="1200">
                <a:latin typeface="Arial MT"/>
                <a:cs typeface="Arial MT"/>
              </a:rPr>
              <a:t>habrá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reflexiones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señal.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contrario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transmisión</a:t>
            </a:r>
            <a:r>
              <a:rPr dirty="0" sz="1200" spc="22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diferentes,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presentará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porción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reflejada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carga,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coeficiente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reflexión </a:t>
            </a:r>
            <a:r>
              <a:rPr dirty="0" sz="1200">
                <a:latin typeface="Arial MT"/>
                <a:cs typeface="Arial MT"/>
              </a:rPr>
              <a:t>será diferente de cero (caso 1, caso 2 y caso 3 con carga de </a:t>
            </a:r>
            <a:r>
              <a:rPr dirty="0" sz="1200" spc="-10">
                <a:latin typeface="Arial MT"/>
                <a:cs typeface="Arial MT"/>
              </a:rPr>
              <a:t>100Ω).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7345" y="5048313"/>
            <a:ext cx="5636260" cy="235775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184785" indent="153035">
              <a:lnSpc>
                <a:spcPct val="102299"/>
              </a:lnSpc>
              <a:spcBef>
                <a:spcPts val="70"/>
              </a:spcBef>
              <a:buAutoNum type="arabicPeriod" startAt="3"/>
              <a:tabLst>
                <a:tab pos="165735" algn="l"/>
              </a:tabLst>
            </a:pPr>
            <a:r>
              <a:rPr dirty="0" sz="1100" spc="-10" b="1">
                <a:latin typeface="Arial"/>
                <a:cs typeface="Arial"/>
              </a:rPr>
              <a:t>Energización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línea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monofásica </a:t>
            </a:r>
            <a:r>
              <a:rPr dirty="0" sz="1100" b="1">
                <a:latin typeface="Arial"/>
                <a:cs typeface="Arial"/>
              </a:rPr>
              <a:t>sin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pérdidas </a:t>
            </a:r>
            <a:r>
              <a:rPr dirty="0" sz="1100" b="1">
                <a:latin typeface="Arial"/>
                <a:cs typeface="Arial"/>
              </a:rPr>
              <a:t>con</a:t>
            </a:r>
            <a:r>
              <a:rPr dirty="0" sz="1100" spc="-10" b="1">
                <a:latin typeface="Arial"/>
                <a:cs typeface="Arial"/>
              </a:rPr>
              <a:t> resistencia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pre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inserción (20%).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Arial"/>
              <a:buAutoNum type="arabicPeriod" startAt="3"/>
            </a:pPr>
            <a:endParaRPr sz="11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manera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controlar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magnitud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sobretensión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presenta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final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durante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energización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mediante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inserción </a:t>
            </a:r>
            <a:r>
              <a:rPr dirty="0" sz="1200">
                <a:latin typeface="Arial MT"/>
                <a:cs typeface="Arial MT"/>
              </a:rPr>
              <a:t>(ver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figura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2).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pre-inserción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efectos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simulación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le </a:t>
            </a:r>
            <a:r>
              <a:rPr dirty="0" sz="1200">
                <a:latin typeface="Arial MT"/>
                <a:cs typeface="Arial MT"/>
              </a:rPr>
              <a:t>debe controlar dos parámetros </a:t>
            </a:r>
            <a:r>
              <a:rPr dirty="0" sz="1200" spc="-10">
                <a:latin typeface="Arial MT"/>
                <a:cs typeface="Arial MT"/>
              </a:rPr>
              <a:t>básicos: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275"/>
              </a:spcBef>
              <a:buChar char="●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Valor de la </a:t>
            </a:r>
            <a:r>
              <a:rPr dirty="0" sz="1200" spc="-10">
                <a:latin typeface="Arial MT"/>
                <a:cs typeface="Arial MT"/>
              </a:rPr>
              <a:t>resistencia.</a:t>
            </a:r>
            <a:endParaRPr sz="1200">
              <a:latin typeface="Arial MT"/>
              <a:cs typeface="Arial MT"/>
            </a:endParaRPr>
          </a:p>
          <a:p>
            <a:pPr lvl="1" marL="469265" indent="-227965">
              <a:lnSpc>
                <a:spcPct val="100000"/>
              </a:lnSpc>
              <a:spcBef>
                <a:spcPts val="135"/>
              </a:spcBef>
              <a:buChar char="●"/>
              <a:tabLst>
                <a:tab pos="469265" algn="l"/>
              </a:tabLst>
            </a:pPr>
            <a:r>
              <a:rPr dirty="0" sz="1200">
                <a:latin typeface="Arial MT"/>
                <a:cs typeface="Arial MT"/>
              </a:rPr>
              <a:t>Tiempo que debe permanecer conectada en serie con la </a:t>
            </a:r>
            <a:r>
              <a:rPr dirty="0" sz="1200" spc="-10">
                <a:latin typeface="Arial MT"/>
                <a:cs typeface="Arial MT"/>
              </a:rPr>
              <a:t>línea.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1270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Escoger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parámetros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justificar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adecuadamente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acuerdo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sistema </a:t>
            </a:r>
            <a:r>
              <a:rPr dirty="0" sz="1200">
                <a:latin typeface="Arial MT"/>
                <a:cs typeface="Arial MT"/>
              </a:rPr>
              <a:t>bajo </a:t>
            </a:r>
            <a:r>
              <a:rPr dirty="0" sz="1200" spc="-10">
                <a:latin typeface="Arial MT"/>
                <a:cs typeface="Arial MT"/>
              </a:rPr>
              <a:t>simulación</a:t>
            </a:r>
            <a:r>
              <a:rPr dirty="0" sz="1100" spc="-10">
                <a:latin typeface="Arial MT"/>
                <a:cs typeface="Arial MT"/>
              </a:rPr>
              <a:t>.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6875" y="7581900"/>
            <a:ext cx="4114800" cy="13430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82650"/>
            <a:ext cx="5635625" cy="1398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0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15.</a:t>
            </a:r>
            <a:r>
              <a:rPr dirty="0" sz="1200" spc="-10" b="1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Montaje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spc="-20" i="1">
                <a:latin typeface="Arial"/>
                <a:cs typeface="Arial"/>
              </a:rPr>
              <a:t>ATP.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dejar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conectada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los </a:t>
            </a:r>
            <a:r>
              <a:rPr dirty="0" sz="1200">
                <a:latin typeface="Arial MT"/>
                <a:cs typeface="Arial MT"/>
              </a:rPr>
              <a:t>fabricantes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interruptores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brindar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finalmente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dicho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determinado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tarden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cerrar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polos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del </a:t>
            </a:r>
            <a:r>
              <a:rPr dirty="0" sz="1200">
                <a:latin typeface="Arial MT"/>
                <a:cs typeface="Arial MT"/>
              </a:rPr>
              <a:t>interruptor.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práctica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común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establecer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rango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típico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8</a:t>
            </a: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ts val="1365"/>
              </a:lnSpc>
            </a:pPr>
            <a:r>
              <a:rPr dirty="0" sz="1200">
                <a:latin typeface="Arial MT"/>
                <a:cs typeface="Arial MT"/>
              </a:rPr>
              <a:t>-12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ms,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comúnmente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10ms.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87752" y="2890520"/>
            <a:ext cx="16764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25" i="1">
                <a:latin typeface="Times New Roman"/>
                <a:cs typeface="Times New Roman"/>
              </a:rPr>
              <a:t>seg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67345" y="2435225"/>
            <a:ext cx="5634355" cy="50419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podría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establecer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criterio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determinar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duración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conectada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mediante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través</a:t>
            </a:r>
            <a:endParaRPr sz="1200">
              <a:latin typeface="Arial MT"/>
              <a:cs typeface="Arial MT"/>
            </a:endParaRPr>
          </a:p>
          <a:p>
            <a:pPr algn="r" marR="382270">
              <a:lnSpc>
                <a:spcPts val="844"/>
              </a:lnSpc>
            </a:pPr>
            <a:r>
              <a:rPr dirty="0" u="sng" sz="8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300.000</a:t>
            </a:r>
            <a:r>
              <a:rPr dirty="0" u="sng" sz="8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7345" y="2760979"/>
            <a:ext cx="5636895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  <a:tabLst>
                <a:tab pos="5358130" algn="l"/>
              </a:tabLst>
            </a:pP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asumiendo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velocidad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viaje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es</a:t>
            </a:r>
            <a:r>
              <a:rPr dirty="0" sz="1200">
                <a:latin typeface="Arial MT"/>
                <a:cs typeface="Arial MT"/>
              </a:rPr>
              <a:t>	y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longitud de la línea es 100km la onda tardaría en llegar al extremo </a:t>
            </a:r>
            <a:r>
              <a:rPr dirty="0" sz="1200" spc="-25">
                <a:latin typeface="Arial MT"/>
                <a:cs typeface="Arial MT"/>
              </a:rPr>
              <a:t>en: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394719" y="3519170"/>
            <a:ext cx="16764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25" i="1">
                <a:latin typeface="Times New Roman"/>
                <a:cs typeface="Times New Roman"/>
              </a:rPr>
              <a:t>seg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292475" y="3359150"/>
            <a:ext cx="3683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600" spc="4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6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100</a:t>
            </a:r>
            <a:r>
              <a:rPr dirty="0" u="heavy" sz="600" spc="-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km</a:t>
            </a:r>
            <a:r>
              <a:rPr dirty="0" u="heavy" sz="600" spc="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29247" y="3416300"/>
            <a:ext cx="170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u="heavy" baseline="41666" sz="900" spc="-6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baseline="41666" sz="9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300.000</a:t>
            </a:r>
            <a:r>
              <a:rPr dirty="0" u="heavy" baseline="41666" sz="9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km</a:t>
            </a:r>
            <a:r>
              <a:rPr dirty="0" baseline="41666" sz="900" spc="64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0.0003333</a:t>
            </a:r>
            <a:r>
              <a:rPr dirty="0" sz="1200" spc="-10" i="1">
                <a:latin typeface="Times New Roman"/>
                <a:cs typeface="Times New Roman"/>
              </a:rPr>
              <a:t>seg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3971925"/>
            <a:ext cx="4705350" cy="392430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067345" y="7921625"/>
            <a:ext cx="5633085" cy="932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467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16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Configuración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tiempo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duración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resistencia.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siendo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alimentada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500Kv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tensiones </a:t>
            </a:r>
            <a:r>
              <a:rPr dirty="0" sz="1200">
                <a:latin typeface="Arial MT"/>
                <a:cs typeface="Arial MT"/>
              </a:rPr>
              <a:t>superiores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230kv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donde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realmente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interesan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sobretensiones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por </a:t>
            </a:r>
            <a:r>
              <a:rPr dirty="0" sz="1200">
                <a:latin typeface="Arial MT"/>
                <a:cs typeface="Arial MT"/>
              </a:rPr>
              <a:t>maniobras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dentro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sistema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causa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soportabilidad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aislamientos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82650"/>
            <a:ext cx="5634990" cy="237998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just" marL="12700" marR="5080">
              <a:lnSpc>
                <a:spcPts val="1430"/>
              </a:lnSpc>
              <a:spcBef>
                <a:spcPts val="155"/>
              </a:spcBef>
            </a:pP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niveles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superiores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probabilidad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descarga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por </a:t>
            </a:r>
            <a:r>
              <a:rPr dirty="0" sz="1200">
                <a:latin typeface="Arial MT"/>
                <a:cs typeface="Arial MT"/>
              </a:rPr>
              <a:t>ejemplo cause flameo es muy baja en sistemas de 500kv o </a:t>
            </a:r>
            <a:r>
              <a:rPr dirty="0" sz="1200" spc="-10">
                <a:latin typeface="Arial MT"/>
                <a:cs typeface="Arial MT"/>
              </a:rPr>
              <a:t>superiores.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6985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Vemos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figura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17,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reemplaza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verá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aún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es </a:t>
            </a:r>
            <a:r>
              <a:rPr dirty="0" sz="1200">
                <a:latin typeface="Arial MT"/>
                <a:cs typeface="Arial MT"/>
              </a:rPr>
              <a:t>suficiente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atenuar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onda.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poder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comenzar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disminuciones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los </a:t>
            </a:r>
            <a:r>
              <a:rPr dirty="0" sz="1200">
                <a:latin typeface="Arial MT"/>
                <a:cs typeface="Arial MT"/>
              </a:rPr>
              <a:t>sobrevoltajes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ponerse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tiempos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superiores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demora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ir </a:t>
            </a:r>
            <a:r>
              <a:rPr dirty="0" sz="1200">
                <a:latin typeface="Arial MT"/>
                <a:cs typeface="Arial MT"/>
              </a:rPr>
              <a:t>hasta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extremo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receptor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regrese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encontrar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onda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incidente </a:t>
            </a:r>
            <a:r>
              <a:rPr dirty="0" sz="1200">
                <a:latin typeface="Arial MT"/>
                <a:cs typeface="Arial MT"/>
              </a:rPr>
              <a:t>esta ya se haya desvanecido un poco, y la idea es hacerlo muchas </a:t>
            </a:r>
            <a:r>
              <a:rPr dirty="0" sz="1200" spc="-10">
                <a:latin typeface="Arial MT"/>
                <a:cs typeface="Arial MT"/>
              </a:rPr>
              <a:t>veces.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889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cuanto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puede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plantear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conjunto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valores </a:t>
            </a:r>
            <a:r>
              <a:rPr dirty="0" sz="1200">
                <a:latin typeface="Arial MT"/>
                <a:cs typeface="Arial MT"/>
              </a:rPr>
              <a:t>tentativos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hasta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encontrar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adecuado,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idóneo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sería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poner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igual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figura </a:t>
            </a:r>
            <a:r>
              <a:rPr dirty="0" sz="1200" spc="-25">
                <a:latin typeface="Arial MT"/>
                <a:cs typeface="Arial MT"/>
              </a:rPr>
              <a:t>18.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375" y="4171950"/>
            <a:ext cx="5610224" cy="357187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7345" y="7769225"/>
            <a:ext cx="5635625" cy="751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3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17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un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tiempo muy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pequeño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no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se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nota el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cambio.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Simulación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cierre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interruptor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10ms,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pre-inserción de 280 </a:t>
            </a:r>
            <a:r>
              <a:rPr dirty="0" sz="1200" spc="-10">
                <a:latin typeface="Arial MT"/>
                <a:cs typeface="Arial MT"/>
              </a:rPr>
              <a:t>ohmios.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375" y="914400"/>
            <a:ext cx="5221667" cy="31623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781720" y="4102100"/>
            <a:ext cx="4201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5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18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Atenuación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un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tiempo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mayor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resistencia.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5219700"/>
            <a:ext cx="5462956" cy="329565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067470" y="8540750"/>
            <a:ext cx="3625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0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19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R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preinserción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igual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característica.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82650"/>
            <a:ext cx="5636895" cy="3646804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just" marL="12700" marR="9525">
              <a:lnSpc>
                <a:spcPts val="1430"/>
              </a:lnSpc>
              <a:spcBef>
                <a:spcPts val="155"/>
              </a:spcBef>
            </a:pPr>
            <a:r>
              <a:rPr dirty="0" sz="1200">
                <a:latin typeface="Arial MT"/>
                <a:cs typeface="Arial MT"/>
              </a:rPr>
              <a:t>Efectivamente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pone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pre-inserción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ohmios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el </a:t>
            </a:r>
            <a:r>
              <a:rPr dirty="0" sz="1200">
                <a:latin typeface="Arial MT"/>
                <a:cs typeface="Arial MT"/>
              </a:rPr>
              <a:t>coeficiente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reflexión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sería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cero,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sería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impedancia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figura corrobora que efectivamente no existiría sobre </a:t>
            </a:r>
            <a:r>
              <a:rPr dirty="0" sz="1200" spc="-10">
                <a:latin typeface="Arial MT"/>
                <a:cs typeface="Arial MT"/>
              </a:rPr>
              <a:t>voltaje.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Finalmente,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criterio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establecer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sería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poner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una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cuyo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evite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sobrepase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máxima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servicio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línea,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desde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punto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vista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coordinación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aislamiento,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extra-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alta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interesa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proteger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ante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sobretensiones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internas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externas,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ya </a:t>
            </a:r>
            <a:r>
              <a:rPr dirty="0" sz="1200">
                <a:latin typeface="Arial MT"/>
                <a:cs typeface="Arial MT"/>
              </a:rPr>
              <a:t>que en esos niveles de tensión la rigidez de los aislamientos es muy </a:t>
            </a:r>
            <a:r>
              <a:rPr dirty="0" sz="1200" spc="-10">
                <a:latin typeface="Arial MT"/>
                <a:cs typeface="Arial MT"/>
              </a:rPr>
              <a:t>alta.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 marR="8255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fuente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500kV,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máxima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los </a:t>
            </a:r>
            <a:r>
              <a:rPr dirty="0" sz="1200">
                <a:latin typeface="Arial MT"/>
                <a:cs typeface="Arial MT"/>
              </a:rPr>
              <a:t>equipos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será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525kV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según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IEC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60071-1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soportabilidad </a:t>
            </a:r>
            <a:r>
              <a:rPr dirty="0" sz="1200">
                <a:latin typeface="Arial MT"/>
                <a:cs typeface="Arial MT"/>
              </a:rPr>
              <a:t>normalizada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impulso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tipo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maniobra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950kilovoltios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(entre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tierra)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máxima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entre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(fase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fase)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está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70%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encima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valor,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decir, </a:t>
            </a:r>
            <a:r>
              <a:rPr dirty="0" sz="1200">
                <a:latin typeface="Arial MT"/>
                <a:cs typeface="Arial MT"/>
              </a:rPr>
              <a:t>podemos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buscar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viole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límites,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embargo,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cabe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anotar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no </a:t>
            </a:r>
            <a:r>
              <a:rPr dirty="0" sz="1200">
                <a:latin typeface="Arial MT"/>
                <a:cs typeface="Arial MT"/>
              </a:rPr>
              <a:t>ponerla muy alta por el tema de las perdidas activas de la </a:t>
            </a:r>
            <a:r>
              <a:rPr dirty="0" sz="1200" spc="-10">
                <a:latin typeface="Arial MT"/>
                <a:cs typeface="Arial MT"/>
              </a:rPr>
              <a:t>línea.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Por ejemplo, una resistencia de 200 ohmios se </a:t>
            </a:r>
            <a:r>
              <a:rPr dirty="0" sz="1200" spc="-10">
                <a:latin typeface="Arial MT"/>
                <a:cs typeface="Arial MT"/>
              </a:rPr>
              <a:t>tiene: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2075" y="4714875"/>
            <a:ext cx="5029200" cy="300037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7345" y="7740650"/>
            <a:ext cx="5565775" cy="932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858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0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20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R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preinserción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200ohmios.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En este caso la resistencia cumpliría con los parámetros antes descritos, y con </a:t>
            </a:r>
            <a:r>
              <a:rPr dirty="0" sz="1200" spc="-25">
                <a:latin typeface="Arial MT"/>
                <a:cs typeface="Arial MT"/>
              </a:rPr>
              <a:t>un </a:t>
            </a:r>
            <a:r>
              <a:rPr dirty="0" sz="1200">
                <a:latin typeface="Arial MT"/>
                <a:cs typeface="Arial MT"/>
              </a:rPr>
              <a:t>tiempo de atenuación de la onda de 6ms </a:t>
            </a:r>
            <a:r>
              <a:rPr dirty="0" sz="1200" spc="-10">
                <a:latin typeface="Arial MT"/>
                <a:cs typeface="Arial MT"/>
              </a:rPr>
              <a:t>aproximadamente.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375" y="914400"/>
            <a:ext cx="5610225" cy="33718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67345" y="4492625"/>
            <a:ext cx="5635625" cy="1113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0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21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R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preinserción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150ohmios.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Por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ejemplo,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aquí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también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cumpliría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requerido,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pero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disminuirla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subió </a:t>
            </a:r>
            <a:r>
              <a:rPr dirty="0" sz="1200">
                <a:latin typeface="Arial MT"/>
                <a:cs typeface="Arial MT"/>
              </a:rPr>
              <a:t>un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poco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tensión,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aumentando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estrés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pesar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cumplir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desde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punto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coordinación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aislamiento,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realidad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más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adecuado </a:t>
            </a:r>
            <a:r>
              <a:rPr dirty="0" sz="1200">
                <a:latin typeface="Arial MT"/>
                <a:cs typeface="Arial MT"/>
              </a:rPr>
              <a:t>sería poner una resistencia mayor con el fin de evitar impactar la </a:t>
            </a:r>
            <a:r>
              <a:rPr dirty="0" sz="1200" spc="-10">
                <a:latin typeface="Arial MT"/>
                <a:cs typeface="Arial MT"/>
              </a:rPr>
              <a:t>línea.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7300" y="5791200"/>
            <a:ext cx="5238750" cy="32861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1063625"/>
            <a:ext cx="5632450" cy="183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spc="-10" b="1" i="1">
                <a:latin typeface="Arial"/>
                <a:cs typeface="Arial"/>
              </a:rPr>
              <a:t> </a:t>
            </a:r>
            <a:r>
              <a:rPr dirty="0" sz="1200" b="1" i="1">
                <a:latin typeface="Arial"/>
                <a:cs typeface="Arial"/>
              </a:rPr>
              <a:t>22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R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preinserción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300ohmios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conclusión,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ser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cercano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impedancia </a:t>
            </a:r>
            <a:r>
              <a:rPr dirty="0" sz="1200">
                <a:latin typeface="Arial MT"/>
                <a:cs typeface="Arial MT"/>
              </a:rPr>
              <a:t>característica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evitar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estresar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cada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hay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tensiones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origen </a:t>
            </a:r>
            <a:r>
              <a:rPr dirty="0" sz="1200">
                <a:latin typeface="Arial MT"/>
                <a:cs typeface="Arial MT"/>
              </a:rPr>
              <a:t>interno,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embargo,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fabricantes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interruptores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realidad </a:t>
            </a:r>
            <a:r>
              <a:rPr dirty="0" sz="1200">
                <a:latin typeface="Arial MT"/>
                <a:cs typeface="Arial MT"/>
              </a:rPr>
              <a:t>poseen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lineamientos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diseño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resistencia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interruptor </a:t>
            </a:r>
            <a:r>
              <a:rPr dirty="0" sz="1200">
                <a:latin typeface="Arial MT"/>
                <a:cs typeface="Arial MT"/>
              </a:rPr>
              <a:t>también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muy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importante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manejo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sobretensiones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tiene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3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ver</a:t>
            </a:r>
            <a:r>
              <a:rPr dirty="0" sz="1200" spc="13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tiempos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cierre,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TRV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también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afectan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 spc="-25">
                <a:latin typeface="Arial MT"/>
                <a:cs typeface="Arial MT"/>
              </a:rPr>
              <a:t>esa </a:t>
            </a:r>
            <a:r>
              <a:rPr dirty="0" sz="1200">
                <a:latin typeface="Arial MT"/>
                <a:cs typeface="Arial MT"/>
              </a:rPr>
              <a:t>sobretensión sobre la </a:t>
            </a:r>
            <a:r>
              <a:rPr dirty="0" sz="1200" spc="-10">
                <a:latin typeface="Arial MT"/>
                <a:cs typeface="Arial MT"/>
              </a:rPr>
              <a:t>línea.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7345" y="3416300"/>
            <a:ext cx="5631815" cy="1303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4.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Obtención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los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modelos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K.C.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Lee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Clarke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1600"/>
              </a:lnSpc>
            </a:pP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tipo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implementar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500kV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longitud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200km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y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resistividad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 spc="-35">
                <a:latin typeface="Arial MT"/>
                <a:cs typeface="Arial MT"/>
              </a:rPr>
              <a:t>150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45">
                <a:latin typeface="Times New Roman"/>
                <a:cs typeface="Times New Roman"/>
              </a:rPr>
              <a:t>Ω</a:t>
            </a:r>
            <a:r>
              <a:rPr dirty="0" sz="1200" spc="-45" i="1">
                <a:latin typeface="Times New Roman"/>
                <a:cs typeface="Times New Roman"/>
              </a:rPr>
              <a:t>m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Arial MT"/>
                <a:cs typeface="Arial MT"/>
              </a:rPr>
              <a:t>.</a:t>
            </a:r>
            <a:r>
              <a:rPr dirty="0" sz="1200" spc="3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</a:t>
            </a:r>
            <a:r>
              <a:rPr dirty="0" sz="1200" spc="3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una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transpuesta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cual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3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van</a:t>
            </a:r>
            <a:r>
              <a:rPr dirty="0" sz="1200" spc="31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>
                <a:latin typeface="Arial MT"/>
                <a:cs typeface="Arial MT"/>
              </a:rPr>
              <a:t>determinar los parámetros de secuencia positiva y </a:t>
            </a:r>
            <a:r>
              <a:rPr dirty="0" sz="1200" spc="-10">
                <a:latin typeface="Arial MT"/>
                <a:cs typeface="Arial MT"/>
              </a:rPr>
              <a:t>cero.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La geometría de la línea es la </a:t>
            </a:r>
            <a:r>
              <a:rPr dirty="0" sz="1200" spc="-10">
                <a:latin typeface="Arial MT"/>
                <a:cs typeface="Arial MT"/>
              </a:rPr>
              <a:t>siguiente: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5448" y="5019133"/>
            <a:ext cx="2555386" cy="308664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67345" y="8131175"/>
            <a:ext cx="3961765" cy="570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005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Configuración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10" i="1">
                <a:latin typeface="Arial"/>
                <a:cs typeface="Arial"/>
              </a:rPr>
              <a:t> línea.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Parametrización de la línea se muestra como </a:t>
            </a:r>
            <a:r>
              <a:rPr dirty="0" sz="1200" spc="-10">
                <a:latin typeface="Arial MT"/>
                <a:cs typeface="Arial MT"/>
              </a:rPr>
              <a:t>sigue: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914400"/>
            <a:ext cx="3028950" cy="24003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724695" y="3340100"/>
            <a:ext cx="2304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Configuración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1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10" i="1">
                <a:latin typeface="Arial"/>
                <a:cs typeface="Arial"/>
              </a:rPr>
              <a:t> línea.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67345" y="5330825"/>
            <a:ext cx="3067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Configuración de la geometría del </a:t>
            </a:r>
            <a:r>
              <a:rPr dirty="0" sz="1200" spc="-10">
                <a:latin typeface="Arial MT"/>
                <a:cs typeface="Arial MT"/>
              </a:rPr>
              <a:t>conductor: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1675" y="5724525"/>
            <a:ext cx="3809999" cy="30194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534070" y="8769350"/>
            <a:ext cx="4693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Configuración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geometría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los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conductores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y</a:t>
            </a:r>
            <a:r>
              <a:rPr dirty="0" sz="1200" spc="-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guardas.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82650"/>
            <a:ext cx="5633720" cy="75120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just" marL="12700" marR="5080">
              <a:lnSpc>
                <a:spcPts val="1430"/>
              </a:lnSpc>
              <a:spcBef>
                <a:spcPts val="155"/>
              </a:spcBef>
            </a:pP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paso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siguiente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luego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establecer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toda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configuración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línea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mediante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el </a:t>
            </a:r>
            <a:r>
              <a:rPr dirty="0" sz="1200">
                <a:latin typeface="Arial MT"/>
                <a:cs typeface="Arial MT"/>
              </a:rPr>
              <a:t>elemento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LCC,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procede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encontrar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parámetros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frecuencias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60,100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500Hz.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100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calcular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modos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propagación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basados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4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los </a:t>
            </a:r>
            <a:r>
              <a:rPr dirty="0" sz="1200">
                <a:latin typeface="Arial MT"/>
                <a:cs typeface="Arial MT"/>
              </a:rPr>
              <a:t>parámetros de </a:t>
            </a:r>
            <a:r>
              <a:rPr dirty="0" sz="1200" spc="-10">
                <a:latin typeface="Arial MT"/>
                <a:cs typeface="Arial MT"/>
              </a:rPr>
              <a:t>secuencia.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150" y="1959467"/>
            <a:ext cx="5186588" cy="315432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971925" y="6353175"/>
            <a:ext cx="838200" cy="19050"/>
          </a:xfrm>
          <a:custGeom>
            <a:avLst/>
            <a:gdLst/>
            <a:ahLst/>
            <a:cxnLst/>
            <a:rect l="l" t="t" r="r" b="b"/>
            <a:pathLst>
              <a:path w="838200" h="19050">
                <a:moveTo>
                  <a:pt x="838200" y="19050"/>
                </a:moveTo>
                <a:lnTo>
                  <a:pt x="0" y="19050"/>
                </a:lnTo>
                <a:lnTo>
                  <a:pt x="0" y="0"/>
                </a:lnTo>
                <a:lnTo>
                  <a:pt x="838200" y="0"/>
                </a:lnTo>
                <a:lnTo>
                  <a:pt x="838200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609850" y="7562850"/>
            <a:ext cx="3181350" cy="9525"/>
          </a:xfrm>
          <a:custGeom>
            <a:avLst/>
            <a:gdLst/>
            <a:ahLst/>
            <a:cxnLst/>
            <a:rect l="l" t="t" r="r" b="b"/>
            <a:pathLst>
              <a:path w="3181350" h="9525">
                <a:moveTo>
                  <a:pt x="3181350" y="9525"/>
                </a:moveTo>
                <a:lnTo>
                  <a:pt x="0" y="9525"/>
                </a:lnTo>
                <a:lnTo>
                  <a:pt x="0" y="0"/>
                </a:lnTo>
                <a:lnTo>
                  <a:pt x="3181350" y="0"/>
                </a:lnTo>
                <a:lnTo>
                  <a:pt x="3181350" y="95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3686175" y="8782050"/>
            <a:ext cx="1019175" cy="9525"/>
          </a:xfrm>
          <a:custGeom>
            <a:avLst/>
            <a:gdLst/>
            <a:ahLst/>
            <a:cxnLst/>
            <a:rect l="l" t="t" r="r" b="b"/>
            <a:pathLst>
              <a:path w="1019175" h="9525">
                <a:moveTo>
                  <a:pt x="1019175" y="9525"/>
                </a:moveTo>
                <a:lnTo>
                  <a:pt x="0" y="9525"/>
                </a:lnTo>
                <a:lnTo>
                  <a:pt x="0" y="0"/>
                </a:lnTo>
                <a:lnTo>
                  <a:pt x="1019175" y="0"/>
                </a:lnTo>
                <a:lnTo>
                  <a:pt x="1019175" y="95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78445" y="5235575"/>
            <a:ext cx="5812790" cy="3730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3810">
              <a:lnSpc>
                <a:spcPts val="1430"/>
              </a:lnSpc>
              <a:spcBef>
                <a:spcPts val="100"/>
              </a:spcBef>
            </a:pPr>
            <a:r>
              <a:rPr dirty="0" sz="1200" b="1" i="1">
                <a:latin typeface="Arial"/>
                <a:cs typeface="Arial"/>
              </a:rPr>
              <a:t>Figura</a:t>
            </a:r>
            <a:r>
              <a:rPr dirty="0" sz="1200" i="1">
                <a:latin typeface="Arial"/>
                <a:cs typeface="Arial"/>
              </a:rPr>
              <a:t>.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Parámetros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secuencia.</a:t>
            </a:r>
            <a:endParaRPr sz="1200">
              <a:latin typeface="Arial"/>
              <a:cs typeface="Arial"/>
            </a:endParaRPr>
          </a:p>
          <a:p>
            <a:pPr marL="101600" marR="93980">
              <a:lnSpc>
                <a:spcPts val="1430"/>
              </a:lnSpc>
              <a:spcBef>
                <a:spcPts val="45"/>
              </a:spcBef>
            </a:pPr>
            <a:r>
              <a:rPr dirty="0" sz="1200">
                <a:latin typeface="Arial MT"/>
                <a:cs typeface="Arial MT"/>
              </a:rPr>
              <a:t>Plasmando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el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procedimiento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obtención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parámetros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tiene</a:t>
            </a:r>
            <a:r>
              <a:rPr dirty="0" sz="1200" spc="2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las </a:t>
            </a:r>
            <a:r>
              <a:rPr dirty="0" sz="1200">
                <a:latin typeface="Arial MT"/>
                <a:cs typeface="Arial MT"/>
              </a:rPr>
              <a:t>siguientes </a:t>
            </a:r>
            <a:r>
              <a:rPr dirty="0" sz="1200" spc="-10">
                <a:latin typeface="Arial MT"/>
                <a:cs typeface="Arial MT"/>
              </a:rPr>
              <a:t>ecuaciones:</a:t>
            </a:r>
            <a:endParaRPr sz="1200">
              <a:latin typeface="Arial MT"/>
              <a:cs typeface="Arial MT"/>
            </a:endParaRPr>
          </a:p>
          <a:p>
            <a:pPr marL="101600">
              <a:lnSpc>
                <a:spcPct val="100000"/>
              </a:lnSpc>
              <a:spcBef>
                <a:spcPts val="1360"/>
              </a:spcBef>
            </a:pPr>
            <a:r>
              <a:rPr dirty="0" sz="1200">
                <a:latin typeface="Arial MT"/>
                <a:cs typeface="Arial MT"/>
              </a:rPr>
              <a:t>Se inicia calculando </a:t>
            </a:r>
            <a:r>
              <a:rPr dirty="0" sz="1200" spc="-25">
                <a:latin typeface="Arial MT"/>
                <a:cs typeface="Arial MT"/>
              </a:rPr>
              <a:t>De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658,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86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4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√150Ω</a:t>
            </a:r>
            <a:r>
              <a:rPr dirty="0" sz="1200" spc="-10" i="1">
                <a:latin typeface="Times New Roman"/>
                <a:cs typeface="Times New Roman"/>
              </a:rPr>
              <a:t>m</a:t>
            </a:r>
            <a:r>
              <a:rPr dirty="0" sz="1200" spc="-10">
                <a:latin typeface="Times New Roman"/>
                <a:cs typeface="Times New Roman"/>
              </a:rPr>
              <a:t>/60</a:t>
            </a:r>
            <a:r>
              <a:rPr dirty="0" sz="1200" spc="-10" i="1">
                <a:latin typeface="Times New Roman"/>
                <a:cs typeface="Times New Roman"/>
              </a:rPr>
              <a:t>Hz</a:t>
            </a:r>
            <a:endParaRPr sz="1200">
              <a:latin typeface="Times New Roman"/>
              <a:cs typeface="Times New Roman"/>
            </a:endParaRPr>
          </a:p>
          <a:p>
            <a:pPr marL="101600" marR="4410710">
              <a:lnSpc>
                <a:spcPts val="1430"/>
              </a:lnSpc>
              <a:spcBef>
                <a:spcPts val="1090"/>
              </a:spcBef>
            </a:pPr>
            <a:r>
              <a:rPr dirty="0" sz="1200" spc="-10">
                <a:latin typeface="Arial MT"/>
                <a:cs typeface="Arial MT"/>
              </a:rPr>
              <a:t>Luego </a:t>
            </a:r>
            <a:r>
              <a:rPr dirty="0" sz="1200">
                <a:latin typeface="Arial MT"/>
                <a:cs typeface="Arial MT"/>
              </a:rPr>
              <a:t>De=1041,7491 </a:t>
            </a:r>
            <a:r>
              <a:rPr dirty="0" sz="1200" spc="-25">
                <a:latin typeface="Arial MT"/>
                <a:cs typeface="Arial MT"/>
              </a:rPr>
              <a:t>mts</a:t>
            </a:r>
            <a:endParaRPr sz="1200">
              <a:latin typeface="Arial MT"/>
              <a:cs typeface="Arial MT"/>
            </a:endParaRPr>
          </a:p>
          <a:p>
            <a:pPr marL="101600">
              <a:lnSpc>
                <a:spcPct val="100000"/>
              </a:lnSpc>
              <a:spcBef>
                <a:spcPts val="1360"/>
              </a:spcBef>
            </a:pPr>
            <a:r>
              <a:rPr dirty="0" sz="1200">
                <a:latin typeface="Arial MT"/>
                <a:cs typeface="Arial MT"/>
              </a:rPr>
              <a:t>Se calcula la distancia media </a:t>
            </a:r>
            <a:r>
              <a:rPr dirty="0" sz="1200" spc="-10">
                <a:latin typeface="Arial MT"/>
                <a:cs typeface="Arial MT"/>
              </a:rPr>
              <a:t>geométrica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35"/>
              </a:spcBef>
            </a:pPr>
            <a:r>
              <a:rPr dirty="0" sz="1200" spc="50" i="1">
                <a:latin typeface="Times New Roman"/>
                <a:cs typeface="Times New Roman"/>
              </a:rPr>
              <a:t>DMG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-14814" sz="2250" spc="-944">
                <a:latin typeface="Times New Roman"/>
                <a:cs typeface="Times New Roman"/>
              </a:rPr>
              <a:t>√</a:t>
            </a:r>
            <a:r>
              <a:rPr dirty="0" baseline="46296" sz="900">
                <a:latin typeface="Times New Roman"/>
                <a:cs typeface="Times New Roman"/>
              </a:rPr>
              <a:t>6</a:t>
            </a:r>
            <a:r>
              <a:rPr dirty="0" baseline="46296" sz="900" spc="24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16,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0078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26,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9258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16,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0078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26,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9258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1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DMG=16,2742 </a:t>
            </a:r>
            <a:r>
              <a:rPr dirty="0" sz="1200" spc="-25">
                <a:latin typeface="Arial MT"/>
                <a:cs typeface="Arial MT"/>
              </a:rPr>
              <a:t>mts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marL="1016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Y ahora la distancia media geométrica de las </a:t>
            </a:r>
            <a:r>
              <a:rPr dirty="0" sz="1200" spc="-10">
                <a:latin typeface="Arial MT"/>
                <a:cs typeface="Arial MT"/>
              </a:rPr>
              <a:t>líneas: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35"/>
              </a:spcBef>
            </a:pPr>
            <a:r>
              <a:rPr dirty="0" sz="1200" spc="50" i="1">
                <a:latin typeface="Times New Roman"/>
                <a:cs typeface="Times New Roman"/>
              </a:rPr>
              <a:t>DMG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-14814" sz="2250" spc="-944">
                <a:latin typeface="Times New Roman"/>
                <a:cs typeface="Times New Roman"/>
              </a:rPr>
              <a:t>√</a:t>
            </a:r>
            <a:r>
              <a:rPr dirty="0" baseline="46296" sz="900">
                <a:latin typeface="Times New Roman"/>
                <a:cs typeface="Times New Roman"/>
              </a:rPr>
              <a:t>3</a:t>
            </a:r>
            <a:r>
              <a:rPr dirty="0" baseline="46296" sz="9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12,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314825" y="1819275"/>
            <a:ext cx="400050" cy="19050"/>
          </a:xfrm>
          <a:custGeom>
            <a:avLst/>
            <a:gdLst/>
            <a:ahLst/>
            <a:cxnLst/>
            <a:rect l="l" t="t" r="r" b="b"/>
            <a:pathLst>
              <a:path w="400050" h="19050">
                <a:moveTo>
                  <a:pt x="400050" y="19050"/>
                </a:moveTo>
                <a:lnTo>
                  <a:pt x="0" y="19050"/>
                </a:lnTo>
                <a:lnTo>
                  <a:pt x="0" y="0"/>
                </a:lnTo>
                <a:lnTo>
                  <a:pt x="400050" y="0"/>
                </a:lnTo>
                <a:lnTo>
                  <a:pt x="400050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1145" y="882650"/>
            <a:ext cx="3829685" cy="2875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DMG=15,749 </a:t>
            </a:r>
            <a:r>
              <a:rPr dirty="0" sz="1200" spc="-25">
                <a:latin typeface="Arial MT"/>
                <a:cs typeface="Arial MT"/>
              </a:rPr>
              <a:t>mts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Arial MT"/>
              <a:cs typeface="Arial MT"/>
            </a:endParaRPr>
          </a:p>
          <a:p>
            <a:pPr marL="88900" marR="2948940">
              <a:lnSpc>
                <a:spcPts val="1430"/>
              </a:lnSpc>
            </a:pPr>
            <a:r>
              <a:rPr dirty="0" sz="1200" spc="-10">
                <a:latin typeface="Arial MT"/>
                <a:cs typeface="Arial MT"/>
              </a:rPr>
              <a:t>Dgg=25mts Luego,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Arial MT"/>
              <a:cs typeface="Arial MT"/>
            </a:endParaRPr>
          </a:p>
          <a:p>
            <a:pPr algn="r" marR="534670">
              <a:lnSpc>
                <a:spcPts val="325"/>
              </a:lnSpc>
            </a:pPr>
            <a:r>
              <a:rPr dirty="0" sz="600" spc="-50">
                <a:latin typeface="Times New Roman"/>
                <a:cs typeface="Times New Roman"/>
              </a:rPr>
              <a:t>4</a:t>
            </a:r>
            <a:endParaRPr sz="600">
              <a:latin typeface="Times New Roman"/>
              <a:cs typeface="Times New Roman"/>
            </a:endParaRPr>
          </a:p>
          <a:p>
            <a:pPr algn="ctr" marL="1951989">
              <a:lnSpc>
                <a:spcPts val="1400"/>
              </a:lnSpc>
            </a:pP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´</a:t>
            </a:r>
            <a:r>
              <a:rPr dirty="0" sz="1200" i="1">
                <a:latin typeface="Times New Roman"/>
                <a:cs typeface="Times New Roman"/>
              </a:rPr>
              <a:t>MG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1,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0905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22">
                <a:latin typeface="Times New Roman"/>
                <a:cs typeface="Times New Roman"/>
              </a:rPr>
              <a:t> </a:t>
            </a:r>
            <a:r>
              <a:rPr dirty="0" baseline="-5555" sz="2250">
                <a:latin typeface="Times New Roman"/>
                <a:cs typeface="Times New Roman"/>
              </a:rPr>
              <a:t>√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´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imes New Roman"/>
                <a:cs typeface="Times New Roman"/>
              </a:rPr>
              <a:t>*</a:t>
            </a:r>
            <a:r>
              <a:rPr dirty="0" baseline="-13888" sz="1800" spc="-22">
                <a:latin typeface="Times New Roman"/>
                <a:cs typeface="Times New Roman"/>
              </a:rPr>
              <a:t> </a:t>
            </a:r>
            <a:r>
              <a:rPr dirty="0" sz="1200" spc="-35" i="1">
                <a:latin typeface="Times New Roman"/>
                <a:cs typeface="Times New Roman"/>
              </a:rPr>
              <a:t>d</a:t>
            </a:r>
            <a:r>
              <a:rPr dirty="0" baseline="34722" sz="1200" spc="-52">
                <a:latin typeface="Times New Roman"/>
                <a:cs typeface="Times New Roman"/>
              </a:rPr>
              <a:t>3</a:t>
            </a:r>
            <a:endParaRPr baseline="34722"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050"/>
              </a:spcBef>
            </a:pPr>
            <a:r>
              <a:rPr dirty="0" sz="1200" spc="-10">
                <a:latin typeface="Arial MT"/>
                <a:cs typeface="Arial MT"/>
              </a:rPr>
              <a:t>Luego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marL="889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R´MG=0,1917 </a:t>
            </a:r>
            <a:r>
              <a:rPr dirty="0" sz="1200" spc="-25">
                <a:latin typeface="Arial MT"/>
                <a:cs typeface="Arial MT"/>
              </a:rPr>
              <a:t>mts</a:t>
            </a:r>
            <a:endParaRPr sz="1200">
              <a:latin typeface="Arial MT"/>
              <a:cs typeface="Arial MT"/>
            </a:endParaRPr>
          </a:p>
          <a:p>
            <a:pPr algn="ctr" marL="1947545">
              <a:lnSpc>
                <a:spcPct val="100000"/>
              </a:lnSpc>
              <a:spcBef>
                <a:spcPts val="960"/>
              </a:spcBef>
            </a:pPr>
            <a:r>
              <a:rPr dirty="0" baseline="-20833" sz="1800" i="1">
                <a:latin typeface="Times New Roman"/>
                <a:cs typeface="Times New Roman"/>
              </a:rPr>
              <a:t>r</a:t>
            </a:r>
            <a:r>
              <a:rPr dirty="0" baseline="-20833" sz="1800">
                <a:latin typeface="Times New Roman"/>
                <a:cs typeface="Times New Roman"/>
              </a:rPr>
              <a:t>´</a:t>
            </a:r>
            <a:r>
              <a:rPr dirty="0" baseline="-20833" sz="1800" spc="52">
                <a:latin typeface="Times New Roman"/>
                <a:cs typeface="Times New Roman"/>
              </a:rPr>
              <a:t> </a:t>
            </a:r>
            <a:r>
              <a:rPr dirty="0" baseline="-20833" sz="1800">
                <a:latin typeface="Times New Roman"/>
                <a:cs typeface="Times New Roman"/>
              </a:rPr>
              <a:t>=</a:t>
            </a:r>
            <a:r>
              <a:rPr dirty="0" baseline="-20833" sz="1800" spc="52">
                <a:latin typeface="Times New Roman"/>
                <a:cs typeface="Times New Roman"/>
              </a:rPr>
              <a:t> </a:t>
            </a:r>
            <a:r>
              <a:rPr dirty="0" baseline="-20833" sz="1800" i="1">
                <a:latin typeface="Times New Roman"/>
                <a:cs typeface="Times New Roman"/>
              </a:rPr>
              <a:t>r</a:t>
            </a:r>
            <a:r>
              <a:rPr dirty="0" baseline="-20833" sz="1800" spc="7" i="1">
                <a:latin typeface="Times New Roman"/>
                <a:cs typeface="Times New Roman"/>
              </a:rPr>
              <a:t> </a:t>
            </a:r>
            <a:r>
              <a:rPr dirty="0" baseline="-32407" sz="1800">
                <a:latin typeface="Times New Roman"/>
                <a:cs typeface="Times New Roman"/>
              </a:rPr>
              <a:t>*</a:t>
            </a:r>
            <a:r>
              <a:rPr dirty="0" baseline="-32407" sz="1800" spc="-44">
                <a:latin typeface="Times New Roman"/>
                <a:cs typeface="Times New Roman"/>
              </a:rPr>
              <a:t> </a:t>
            </a:r>
            <a:r>
              <a:rPr dirty="0" baseline="-20833" sz="1800" spc="-15" i="1">
                <a:latin typeface="Times New Roman"/>
                <a:cs typeface="Times New Roman"/>
              </a:rPr>
              <a:t>e</a:t>
            </a:r>
            <a:r>
              <a:rPr dirty="0" sz="800" spc="-10">
                <a:latin typeface="Times New Roman"/>
                <a:cs typeface="Times New Roman"/>
              </a:rPr>
              <a:t>−0.25</a:t>
            </a:r>
            <a:endParaRPr sz="800">
              <a:latin typeface="Times New Roman"/>
              <a:cs typeface="Times New Roman"/>
            </a:endParaRPr>
          </a:p>
          <a:p>
            <a:pPr marL="88900" marR="1941830">
              <a:lnSpc>
                <a:spcPct val="197900"/>
              </a:lnSpc>
              <a:spcBef>
                <a:spcPts val="75"/>
              </a:spcBef>
            </a:pPr>
            <a:r>
              <a:rPr dirty="0" sz="1200">
                <a:latin typeface="Arial MT"/>
                <a:cs typeface="Arial MT"/>
              </a:rPr>
              <a:t>Luego r´=9,8129x10-3 </a:t>
            </a:r>
            <a:r>
              <a:rPr dirty="0" sz="1200" spc="-25">
                <a:latin typeface="Arial MT"/>
                <a:cs typeface="Arial MT"/>
              </a:rPr>
              <a:t>mts </a:t>
            </a:r>
            <a:r>
              <a:rPr dirty="0" sz="1200">
                <a:latin typeface="Arial MT"/>
                <a:cs typeface="Arial MT"/>
              </a:rPr>
              <a:t>Se procede a calcular </a:t>
            </a:r>
            <a:r>
              <a:rPr dirty="0" sz="1200" spc="-25">
                <a:latin typeface="Arial MT"/>
                <a:cs typeface="Arial MT"/>
              </a:rPr>
              <a:t>Zfg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92722" y="3911600"/>
            <a:ext cx="9702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5" i="1">
                <a:latin typeface="Times New Roman"/>
                <a:cs typeface="Times New Roman"/>
              </a:rPr>
              <a:t>Zfg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0.0592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16335" y="391160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ln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-35" i="1">
                <a:latin typeface="Times New Roman"/>
                <a:cs typeface="Times New Roman"/>
              </a:rPr>
              <a:t>ln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91433" y="3881120"/>
            <a:ext cx="188595" cy="2870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38735" marR="5080" indent="-26670">
              <a:lnSpc>
                <a:spcPct val="109400"/>
              </a:lnSpc>
              <a:spcBef>
                <a:spcPts val="50"/>
              </a:spcBef>
            </a:pPr>
            <a:r>
              <a:rPr dirty="0" u="heavy" sz="8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dirty="0" u="heavy" sz="8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ωμ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2π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106351" y="3949700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540250" y="3900170"/>
            <a:ext cx="283210" cy="26797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-635">
              <a:lnSpc>
                <a:spcPts val="900"/>
              </a:lnSpc>
              <a:spcBef>
                <a:spcPts val="219"/>
              </a:spcBef>
            </a:pPr>
            <a:r>
              <a:rPr dirty="0" u="heavy" sz="800" spc="3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800" spc="-8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800" spc="40" i="1">
                <a:latin typeface="Times New Roman"/>
                <a:cs typeface="Times New Roman"/>
              </a:rPr>
              <a:t> DMG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16545" y="4235450"/>
            <a:ext cx="4718685" cy="111315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63500" marR="2796540">
              <a:lnSpc>
                <a:spcPts val="1430"/>
              </a:lnSpc>
              <a:spcBef>
                <a:spcPts val="155"/>
              </a:spcBef>
            </a:pPr>
            <a:r>
              <a:rPr dirty="0" sz="1200" spc="-10">
                <a:latin typeface="Arial MT"/>
                <a:cs typeface="Arial MT"/>
              </a:rPr>
              <a:t>Luego Zfg=0.0592+j3.1358x10</a:t>
            </a:r>
            <a:r>
              <a:rPr dirty="0" baseline="35714" sz="1050" spc="-15">
                <a:latin typeface="Arial MT"/>
                <a:cs typeface="Arial MT"/>
              </a:rPr>
              <a:t>-</a:t>
            </a:r>
            <a:r>
              <a:rPr dirty="0" baseline="35714" sz="1050">
                <a:latin typeface="Arial MT"/>
                <a:cs typeface="Arial MT"/>
              </a:rPr>
              <a:t>4</a:t>
            </a:r>
            <a:r>
              <a:rPr dirty="0" baseline="35714" sz="1050" spc="547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Ω</a:t>
            </a:r>
            <a:endParaRPr sz="1200">
              <a:latin typeface="Arial MT"/>
              <a:cs typeface="Arial MT"/>
            </a:endParaRPr>
          </a:p>
          <a:p>
            <a:pPr marL="63500" marR="30480">
              <a:lnSpc>
                <a:spcPts val="2850"/>
              </a:lnSpc>
              <a:spcBef>
                <a:spcPts val="80"/>
              </a:spcBef>
            </a:pPr>
            <a:r>
              <a:rPr dirty="0" sz="1200">
                <a:latin typeface="Arial MT"/>
                <a:cs typeface="Arial MT"/>
              </a:rPr>
              <a:t>Se toma 0,0592 como la constante de corrección por retorno a </a:t>
            </a:r>
            <a:r>
              <a:rPr dirty="0" sz="1200" spc="-10">
                <a:latin typeface="Arial MT"/>
                <a:cs typeface="Arial MT"/>
              </a:rPr>
              <a:t>tierra </a:t>
            </a:r>
            <a:r>
              <a:rPr dirty="0" sz="1200">
                <a:latin typeface="Arial MT"/>
                <a:cs typeface="Arial MT"/>
              </a:rPr>
              <a:t>Ahora se calcula </a:t>
            </a:r>
            <a:r>
              <a:rPr dirty="0" sz="1200" spc="-25">
                <a:latin typeface="Arial MT"/>
                <a:cs typeface="Arial MT"/>
              </a:rPr>
              <a:t>Zgg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11772" y="5502275"/>
            <a:ext cx="993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Zgg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0.0592 </a:t>
            </a:r>
            <a:r>
              <a:rPr dirty="0" sz="1200" spc="-5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58081" y="550227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ln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-35" i="1">
                <a:latin typeface="Times New Roman"/>
                <a:cs typeface="Times New Roman"/>
              </a:rPr>
              <a:t>ln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33179" y="5471795"/>
            <a:ext cx="188595" cy="2870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38735" marR="5080" indent="-26670">
              <a:lnSpc>
                <a:spcPct val="109400"/>
              </a:lnSpc>
              <a:spcBef>
                <a:spcPts val="50"/>
              </a:spcBef>
            </a:pPr>
            <a:r>
              <a:rPr dirty="0" u="heavy" sz="8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dirty="0" u="heavy" sz="8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ωμ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2π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148097" y="5540375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582656" y="5490845"/>
            <a:ext cx="215900" cy="26797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5080">
              <a:lnSpc>
                <a:spcPts val="900"/>
              </a:lnSpc>
              <a:spcBef>
                <a:spcPts val="219"/>
              </a:spcBef>
            </a:pPr>
            <a:r>
              <a:rPr dirty="0" u="heavy" sz="8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800" spc="-3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sz="800" spc="500" i="1">
                <a:latin typeface="Times New Roman"/>
                <a:cs typeface="Times New Roman"/>
              </a:rPr>
              <a:t> </a:t>
            </a:r>
            <a:r>
              <a:rPr dirty="0" sz="800" spc="-25" i="1">
                <a:latin typeface="Times New Roman"/>
                <a:cs typeface="Times New Roman"/>
              </a:rPr>
              <a:t>Dgg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29245" y="6026150"/>
            <a:ext cx="1920239" cy="751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43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Luego</a:t>
            </a:r>
            <a:endParaRPr sz="1200">
              <a:latin typeface="Arial MT"/>
              <a:cs typeface="Arial MT"/>
            </a:endParaRPr>
          </a:p>
          <a:p>
            <a:pPr marL="5080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Zgg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=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0,0592+j2.8422x10</a:t>
            </a:r>
            <a:r>
              <a:rPr dirty="0" baseline="35714" sz="1050" spc="-15">
                <a:latin typeface="Arial MT"/>
                <a:cs typeface="Arial MT"/>
              </a:rPr>
              <a:t>-</a:t>
            </a:r>
            <a:r>
              <a:rPr dirty="0" baseline="35714" sz="1050" spc="-75">
                <a:latin typeface="Arial MT"/>
                <a:cs typeface="Arial MT"/>
              </a:rPr>
              <a:t>4</a:t>
            </a:r>
            <a:endParaRPr baseline="35714" sz="1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Luego </a:t>
            </a:r>
            <a:r>
              <a:rPr dirty="0" sz="1200" spc="-10">
                <a:latin typeface="Arial MT"/>
                <a:cs typeface="Arial MT"/>
              </a:rPr>
              <a:t>Zg=Zs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711747" y="6931025"/>
            <a:ext cx="1303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Zg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Rac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0.0592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368140" y="693102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ln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-35" i="1">
                <a:latin typeface="Times New Roman"/>
                <a:cs typeface="Times New Roman"/>
              </a:rPr>
              <a:t>ln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043237" y="6900544"/>
            <a:ext cx="188595" cy="2870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38735" marR="5080" indent="-26670">
              <a:lnSpc>
                <a:spcPct val="109400"/>
              </a:lnSpc>
              <a:spcBef>
                <a:spcPts val="50"/>
              </a:spcBef>
            </a:pPr>
            <a:r>
              <a:rPr dirty="0" u="heavy" sz="8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dirty="0" u="heavy" sz="8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ωμ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2π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258156" y="6969125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692650" y="6919594"/>
            <a:ext cx="304800" cy="26797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-635">
              <a:lnSpc>
                <a:spcPts val="900"/>
              </a:lnSpc>
              <a:spcBef>
                <a:spcPts val="219"/>
              </a:spcBef>
            </a:pPr>
            <a:r>
              <a:rPr dirty="0" u="heavy" sz="800" spc="36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8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800" spc="500" i="1">
                <a:latin typeface="Times New Roman"/>
                <a:cs typeface="Times New Roman"/>
              </a:rPr>
              <a:t> </a:t>
            </a:r>
            <a:r>
              <a:rPr dirty="0" sz="800" spc="-20" i="1">
                <a:latin typeface="Times New Roman"/>
                <a:cs typeface="Times New Roman"/>
              </a:rPr>
              <a:t>R</a:t>
            </a:r>
            <a:r>
              <a:rPr dirty="0" sz="800" spc="-20">
                <a:latin typeface="Times New Roman"/>
                <a:cs typeface="Times New Roman"/>
              </a:rPr>
              <a:t>´</a:t>
            </a:r>
            <a:r>
              <a:rPr dirty="0" sz="800" spc="-20" i="1">
                <a:latin typeface="Times New Roman"/>
                <a:cs typeface="Times New Roman"/>
              </a:rPr>
              <a:t>MG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029245" y="7435850"/>
            <a:ext cx="1750695" cy="570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Zg=0.1661+j6.4846x10</a:t>
            </a:r>
            <a:r>
              <a:rPr dirty="0" baseline="35714" sz="1050" spc="-15">
                <a:latin typeface="Arial MT"/>
                <a:cs typeface="Arial MT"/>
              </a:rPr>
              <a:t>-</a:t>
            </a:r>
            <a:r>
              <a:rPr dirty="0" baseline="35714" sz="1050" spc="-75">
                <a:latin typeface="Arial MT"/>
                <a:cs typeface="Arial MT"/>
              </a:rPr>
              <a:t>4</a:t>
            </a:r>
            <a:endParaRPr baseline="35714" sz="1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calcula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Zs +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2Zm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414588" y="8197850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223246" y="8262619"/>
            <a:ext cx="132715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25">
                <a:latin typeface="Times New Roman"/>
                <a:cs typeface="Times New Roman"/>
              </a:rPr>
              <a:t>2π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436750" y="8197850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064047" y="8159750"/>
            <a:ext cx="3587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472565" algn="l"/>
                <a:tab pos="2494915" algn="l"/>
                <a:tab pos="3111500" algn="l"/>
                <a:tab pos="3536315" algn="l"/>
              </a:tabLst>
            </a:pPr>
            <a:r>
              <a:rPr dirty="0" sz="1200" i="1">
                <a:latin typeface="Times New Roman"/>
                <a:cs typeface="Times New Roman"/>
              </a:rPr>
              <a:t>Zs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Zm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Rac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(3</a:t>
            </a:r>
            <a:r>
              <a:rPr dirty="0" sz="1200">
                <a:latin typeface="Times New Roman"/>
                <a:cs typeface="Times New Roman"/>
              </a:rPr>
              <a:t>	0.0592)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u="heavy" baseline="41666" sz="1200" spc="-3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dirty="0" u="heavy" baseline="41666" sz="12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3ωμ</a:t>
            </a:r>
            <a:r>
              <a:rPr dirty="0" baseline="41666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ln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ln</a:t>
            </a:r>
            <a:r>
              <a:rPr dirty="0" sz="1200" spc="185" i="1">
                <a:latin typeface="Times New Roman"/>
                <a:cs typeface="Times New Roman"/>
              </a:rPr>
              <a:t> </a:t>
            </a:r>
            <a:r>
              <a:rPr dirty="0" u="heavy" baseline="31250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baseline="31250" sz="1200" spc="-3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baseline="31250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baseline="31250" sz="12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4972050" y="8305800"/>
            <a:ext cx="628650" cy="9525"/>
          </a:xfrm>
          <a:custGeom>
            <a:avLst/>
            <a:gdLst/>
            <a:ahLst/>
            <a:cxnLst/>
            <a:rect l="l" t="t" r="r" b="b"/>
            <a:pathLst>
              <a:path w="628650" h="9525">
                <a:moveTo>
                  <a:pt x="628650" y="9525"/>
                </a:moveTo>
                <a:lnTo>
                  <a:pt x="0" y="9525"/>
                </a:lnTo>
                <a:lnTo>
                  <a:pt x="0" y="0"/>
                </a:lnTo>
                <a:lnTo>
                  <a:pt x="628650" y="0"/>
                </a:lnTo>
                <a:lnTo>
                  <a:pt x="628650" y="95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845760" y="8274050"/>
            <a:ext cx="786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314" sz="1800" spc="-862">
                <a:latin typeface="Times New Roman"/>
                <a:cs typeface="Times New Roman"/>
              </a:rPr>
              <a:t>√</a:t>
            </a:r>
            <a:r>
              <a:rPr dirty="0" baseline="60185" sz="900">
                <a:latin typeface="Times New Roman"/>
                <a:cs typeface="Times New Roman"/>
              </a:rPr>
              <a:t>3</a:t>
            </a:r>
            <a:r>
              <a:rPr dirty="0" baseline="60185" sz="900" spc="165">
                <a:latin typeface="Times New Roman"/>
                <a:cs typeface="Times New Roman"/>
              </a:rPr>
              <a:t> </a:t>
            </a:r>
            <a:r>
              <a:rPr dirty="0" sz="800" spc="-10" i="1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´</a:t>
            </a:r>
            <a:r>
              <a:rPr dirty="0" sz="800" spc="-10" i="1">
                <a:latin typeface="Times New Roman"/>
                <a:cs typeface="Times New Roman"/>
              </a:rPr>
              <a:t>MG</a:t>
            </a:r>
            <a:r>
              <a:rPr dirty="0" baseline="-10416" sz="1200" spc="-15">
                <a:latin typeface="Times New Roman"/>
                <a:cs typeface="Times New Roman"/>
              </a:rPr>
              <a:t>*</a:t>
            </a:r>
            <a:r>
              <a:rPr dirty="0" sz="800" spc="-10" i="1">
                <a:latin typeface="Times New Roman"/>
                <a:cs typeface="Times New Roman"/>
              </a:rPr>
              <a:t>DMG</a:t>
            </a:r>
            <a:r>
              <a:rPr dirty="0" baseline="41666" sz="900" spc="-15">
                <a:latin typeface="Times New Roman"/>
                <a:cs typeface="Times New Roman"/>
              </a:rPr>
              <a:t>2</a:t>
            </a:r>
            <a:endParaRPr baseline="41666" sz="9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41945" y="8731250"/>
            <a:ext cx="2110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Zs+2Zm=0.2845+j1.2806x10</a:t>
            </a:r>
            <a:r>
              <a:rPr dirty="0" baseline="35714" sz="1050" spc="-15">
                <a:latin typeface="Arial MT"/>
                <a:cs typeface="Arial MT"/>
              </a:rPr>
              <a:t>-</a:t>
            </a:r>
            <a:r>
              <a:rPr dirty="0" baseline="35714" sz="1050" spc="-75">
                <a:latin typeface="Arial MT"/>
                <a:cs typeface="Arial MT"/>
              </a:rPr>
              <a:t>3</a:t>
            </a:r>
            <a:endParaRPr baseline="35714" sz="1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345" y="882650"/>
            <a:ext cx="1067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Y se calcula </a:t>
            </a:r>
            <a:r>
              <a:rPr dirty="0" sz="1200" spc="-25">
                <a:latin typeface="Arial MT"/>
                <a:cs typeface="Arial MT"/>
              </a:rPr>
              <a:t>Zo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30847" y="1273175"/>
            <a:ext cx="1077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Zm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−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56484" y="1242694"/>
            <a:ext cx="332740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800" spc="-10">
                <a:latin typeface="Times New Roman"/>
                <a:cs typeface="Times New Roman"/>
              </a:rPr>
              <a:t>6</a:t>
            </a:r>
            <a:r>
              <a:rPr dirty="0" sz="800" spc="-10" i="1">
                <a:latin typeface="Times New Roman"/>
                <a:cs typeface="Times New Roman"/>
              </a:rPr>
              <a:t>Zfg</a:t>
            </a:r>
            <a:r>
              <a:rPr dirty="0" baseline="32407" sz="900" spc="-15">
                <a:latin typeface="Times New Roman"/>
                <a:cs typeface="Times New Roman"/>
              </a:rPr>
              <a:t>2</a:t>
            </a:r>
            <a:endParaRPr baseline="32407" sz="9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29070" y="1376044"/>
            <a:ext cx="386715" cy="153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-10" i="1">
                <a:latin typeface="Times New Roman"/>
                <a:cs typeface="Times New Roman"/>
              </a:rPr>
              <a:t>Zg</a:t>
            </a:r>
            <a:r>
              <a:rPr dirty="0" sz="800" spc="-10">
                <a:latin typeface="Times New Roman"/>
                <a:cs typeface="Times New Roman"/>
              </a:rPr>
              <a:t>+</a:t>
            </a:r>
            <a:r>
              <a:rPr dirty="0" sz="800" spc="-10" i="1">
                <a:latin typeface="Times New Roman"/>
                <a:cs typeface="Times New Roman"/>
              </a:rPr>
              <a:t>Zgg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248150" y="1390650"/>
            <a:ext cx="361950" cy="19050"/>
          </a:xfrm>
          <a:custGeom>
            <a:avLst/>
            <a:gdLst/>
            <a:ahLst/>
            <a:cxnLst/>
            <a:rect l="l" t="t" r="r" b="b"/>
            <a:pathLst>
              <a:path w="361950" h="19050">
                <a:moveTo>
                  <a:pt x="361950" y="19050"/>
                </a:moveTo>
                <a:lnTo>
                  <a:pt x="0" y="19050"/>
                </a:lnTo>
                <a:lnTo>
                  <a:pt x="0" y="0"/>
                </a:lnTo>
                <a:lnTo>
                  <a:pt x="361950" y="0"/>
                </a:lnTo>
                <a:lnTo>
                  <a:pt x="361950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29245" y="1616075"/>
            <a:ext cx="1855470" cy="751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435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Luego</a:t>
            </a:r>
            <a:endParaRPr sz="1200">
              <a:latin typeface="Arial MT"/>
              <a:cs typeface="Arial MT"/>
            </a:endParaRPr>
          </a:p>
          <a:p>
            <a:pPr marL="5080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Zo=6.7789x10</a:t>
            </a:r>
            <a:r>
              <a:rPr dirty="0" baseline="35714" sz="1050">
                <a:latin typeface="Arial MT"/>
                <a:cs typeface="Arial MT"/>
              </a:rPr>
              <a:t>2</a:t>
            </a:r>
            <a:r>
              <a:rPr dirty="0" baseline="35714" sz="1050" spc="217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j4.184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Y Z1 de la siguiente </a:t>
            </a:r>
            <a:r>
              <a:rPr dirty="0" sz="1200" spc="-10">
                <a:latin typeface="Arial MT"/>
                <a:cs typeface="Arial MT"/>
              </a:rPr>
              <a:t>forma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997497" y="2520950"/>
            <a:ext cx="725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Rac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076065" y="252095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ln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-35" i="1">
                <a:latin typeface="Times New Roman"/>
                <a:cs typeface="Times New Roman"/>
              </a:rPr>
              <a:t>ln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751162" y="2490470"/>
            <a:ext cx="188595" cy="2870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38735" marR="5080" indent="-26670">
              <a:lnSpc>
                <a:spcPct val="109400"/>
              </a:lnSpc>
              <a:spcBef>
                <a:spcPts val="50"/>
              </a:spcBef>
            </a:pPr>
            <a:r>
              <a:rPr dirty="0" u="heavy" sz="8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dirty="0" u="heavy" sz="8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ωμ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2π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66081" y="2559050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97024" y="2509520"/>
            <a:ext cx="304165" cy="26797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9525">
              <a:lnSpc>
                <a:spcPts val="900"/>
              </a:lnSpc>
              <a:spcBef>
                <a:spcPts val="219"/>
              </a:spcBef>
            </a:pPr>
            <a:r>
              <a:rPr dirty="0" u="heavy" sz="800" spc="4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DMG</a:t>
            </a:r>
            <a:r>
              <a:rPr dirty="0" sz="800" spc="40" i="1">
                <a:latin typeface="Times New Roman"/>
                <a:cs typeface="Times New Roman"/>
              </a:rPr>
              <a:t> </a:t>
            </a:r>
            <a:r>
              <a:rPr dirty="0" sz="800" spc="-20" i="1">
                <a:latin typeface="Times New Roman"/>
                <a:cs typeface="Times New Roman"/>
              </a:rPr>
              <a:t>R</a:t>
            </a:r>
            <a:r>
              <a:rPr dirty="0" sz="800" spc="-20">
                <a:latin typeface="Times New Roman"/>
                <a:cs typeface="Times New Roman"/>
              </a:rPr>
              <a:t>´</a:t>
            </a:r>
            <a:r>
              <a:rPr dirty="0" sz="800" spc="-20" i="1">
                <a:latin typeface="Times New Roman"/>
                <a:cs typeface="Times New Roman"/>
              </a:rPr>
              <a:t>MG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29245" y="3206750"/>
            <a:ext cx="5678805" cy="932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El valor de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Z1=2.5681x10</a:t>
            </a:r>
            <a:r>
              <a:rPr dirty="0" baseline="35714" sz="1050">
                <a:latin typeface="Arial MT"/>
                <a:cs typeface="Arial MT"/>
              </a:rPr>
              <a:t>2</a:t>
            </a:r>
            <a:r>
              <a:rPr dirty="0" baseline="35714" sz="1050" spc="209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–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j1.9259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Arial MT"/>
              <a:cs typeface="Arial MT"/>
            </a:endParaRPr>
          </a:p>
          <a:p>
            <a:pPr algn="just" marL="50800" marR="17780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Se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observan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valores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esperados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cercanos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simulación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60Hz </a:t>
            </a:r>
            <a:r>
              <a:rPr dirty="0" sz="1200">
                <a:latin typeface="Arial MT"/>
                <a:cs typeface="Arial MT"/>
              </a:rPr>
              <a:t>pero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tienen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cierto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desfase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resultado</a:t>
            </a:r>
            <a:r>
              <a:rPr dirty="0" sz="1200" spc="3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debido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que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hay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algún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error</a:t>
            </a:r>
            <a:r>
              <a:rPr dirty="0" sz="1200" spc="3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decimales en el </a:t>
            </a:r>
            <a:r>
              <a:rPr dirty="0" sz="1200" spc="-10">
                <a:latin typeface="Arial MT"/>
                <a:cs typeface="Arial MT"/>
              </a:rPr>
              <a:t>procedimiento.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2025-05-12T12:02:20Z</dcterms:created>
  <dcterms:modified xsi:type="dcterms:W3CDTF">2025-05-12T12:02:20Z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2025-05-12T00:00:00Z</vt:filetime>
  </property>
  <property fmtid="{D5CDD505-2E9C-101B-9397-08002B2CF9AE}" pid="3" name="Producer">
    <vt:lpwstr>Skia/PDF m78</vt:lpwstr>
  </property>
  <property fmtid="{D5CDD505-2E9C-101B-9397-08002B2CF9AE}" pid="4" name="LastSaved">
    <vt:filetime>2025-05-12T00:00:00Z</vt:filetime>
  </property>
</Properties>
</file>